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840" r:id="rId2"/>
    <p:sldMasterId id="2147483852" r:id="rId3"/>
  </p:sldMasterIdLst>
  <p:notesMasterIdLst>
    <p:notesMasterId r:id="rId17"/>
  </p:notesMasterIdLst>
  <p:handoutMasterIdLst>
    <p:handoutMasterId r:id="rId18"/>
  </p:handoutMasterIdLst>
  <p:sldIdLst>
    <p:sldId id="691" r:id="rId4"/>
    <p:sldId id="779" r:id="rId5"/>
    <p:sldId id="790" r:id="rId6"/>
    <p:sldId id="793" r:id="rId7"/>
    <p:sldId id="794" r:id="rId8"/>
    <p:sldId id="791" r:id="rId9"/>
    <p:sldId id="795" r:id="rId10"/>
    <p:sldId id="792" r:id="rId11"/>
    <p:sldId id="796" r:id="rId12"/>
    <p:sldId id="797" r:id="rId13"/>
    <p:sldId id="798" r:id="rId14"/>
    <p:sldId id="799" r:id="rId15"/>
    <p:sldId id="690" r:id="rId16"/>
  </p:sldIdLst>
  <p:sldSz cx="12192000" cy="6858000"/>
  <p:notesSz cx="9979025" cy="68341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втор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  <a:srgbClr val="BDF60D"/>
    <a:srgbClr val="000000"/>
    <a:srgbClr val="7F7F7F"/>
    <a:srgbClr val="7030A0"/>
    <a:srgbClr val="40B0FF"/>
    <a:srgbClr val="00B050"/>
    <a:srgbClr val="FFC000"/>
    <a:srgbClr val="FF0000"/>
    <a:srgbClr val="5BD8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3721" autoAdjust="0"/>
  </p:normalViewPr>
  <p:slideViewPr>
    <p:cSldViewPr snapToGrid="0">
      <p:cViewPr varScale="1">
        <p:scale>
          <a:sx n="70" d="100"/>
          <a:sy n="70" d="100"/>
        </p:scale>
        <p:origin x="-660" y="-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7" d="100"/>
          <a:sy n="57" d="100"/>
        </p:scale>
        <p:origin x="1356" y="4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handoutMaster" Target="handoutMasters/handoutMaster1.xml"/><Relationship Id="rId3" Type="http://schemas.openxmlformats.org/officeDocument/2006/relationships/slideMaster" Target="slideMasters/slideMaster2.xml"/><Relationship Id="rId21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3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commentAuthors" Target="commentAuthor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24244" cy="34289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52472" y="1"/>
            <a:ext cx="4324244" cy="34289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508083-C74E-4DF2-A012-9C63B8FD307F}" type="datetimeFigureOut">
              <a:rPr lang="ru-RU" smtClean="0"/>
              <a:t>22.05.2025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491293"/>
            <a:ext cx="4324244" cy="34289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52472" y="6491293"/>
            <a:ext cx="4324244" cy="34289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00214D-144D-479F-B57B-732F41D3AD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835835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24244" cy="34289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52472" y="1"/>
            <a:ext cx="4324244" cy="34289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5FC22E-BC19-46BB-BF0C-ABCC5E004457}" type="datetimeFigureOut">
              <a:rPr lang="ru-RU" smtClean="0"/>
              <a:t>22.05.2025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38463" y="854075"/>
            <a:ext cx="4102100" cy="2306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7903" y="3288954"/>
            <a:ext cx="7983220" cy="23065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</a:t>
            </a:r>
            <a:r>
              <a:rPr lang="ru-RU" noProof="0" dirty="0"/>
              <a:t>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491293"/>
            <a:ext cx="4324244" cy="34289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52472" y="6491293"/>
            <a:ext cx="4324244" cy="34289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479F04-A7D0-49D5-94BD-9017E0F6FE4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7232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479F04-A7D0-49D5-94BD-9017E0F6FE41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28216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479F04-A7D0-49D5-94BD-9017E0F6FE41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47215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479F04-A7D0-49D5-94BD-9017E0F6FE41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47215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479F04-A7D0-49D5-94BD-9017E0F6FE41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47215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479F04-A7D0-49D5-94BD-9017E0F6FE41}" type="slidenum">
              <a:rPr lang="ru-RU" smtClean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47215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479F04-A7D0-49D5-94BD-9017E0F6FE41}" type="slidenum">
              <a:rPr lang="ru-RU" smtClean="0"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47215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479F04-A7D0-49D5-94BD-9017E0F6FE41}" type="slidenum">
              <a:rPr lang="ru-RU" smtClean="0"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47215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479F04-A7D0-49D5-94BD-9017E0F6FE41}" type="slidenum">
              <a:rPr lang="ru-RU" smtClean="0"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47215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479F04-A7D0-49D5-94BD-9017E0F6FE41}" type="slidenum">
              <a:rPr lang="ru-RU" smtClean="0"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47215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479F04-A7D0-49D5-94BD-9017E0F6FE41}" type="slidenum">
              <a:rPr lang="ru-RU" smtClean="0"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47215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479F04-A7D0-49D5-94BD-9017E0F6FE41}" type="slidenum">
              <a:rPr lang="ru-RU" smtClean="0"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47215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479F04-A7D0-49D5-94BD-9017E0F6FE41}" type="slidenum">
              <a:rPr lang="ru-RU" smtClean="0"/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47215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479F04-A7D0-49D5-94BD-9017E0F6FE41}" type="slidenum">
              <a:rPr lang="ru-RU" smtClean="0"/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53157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0CB41-160E-4915-BDEA-6F5F2AA3CBC3}" type="datetime1">
              <a:rPr lang="ru-RU" smtClean="0"/>
              <a:t>22.05.2025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2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23619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BE80B-7E2B-4557-912B-447D0989CE94}" type="datetime1">
              <a:rPr lang="ru-RU" smtClean="0"/>
              <a:t>22.05.2025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2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50823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B979B-A305-4434-900B-5B40AA596F42}" type="datetime1">
              <a:rPr lang="ru-RU" smtClean="0"/>
              <a:t>22.05.2025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2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43559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8800"/>
            <a:ext cx="5181600" cy="435133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ABBD0-DE34-481B-BBFF-5F324DA6CEB6}" type="datetime1">
              <a:rPr lang="ru-RU" smtClean="0"/>
              <a:t>22.05.2025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2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49378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41248" y="1681851"/>
            <a:ext cx="5156200" cy="731520"/>
          </a:xfrm>
        </p:spPr>
        <p:txBody>
          <a:bodyPr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41248" y="2507550"/>
            <a:ext cx="5156200" cy="372825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215064" y="1681851"/>
            <a:ext cx="5157787" cy="73152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215064" y="2507550"/>
            <a:ext cx="5157787" cy="372825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5F5C0-231A-4DEE-9902-D1437A0EA086}" type="datetime1">
              <a:rPr lang="ru-RU" smtClean="0"/>
              <a:t>22.05.2025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2</a:t>
            </a:r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723781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7117D-B44A-4F20-8B27-5382B78071B1}" type="datetime1">
              <a:rPr lang="ru-RU" smtClean="0"/>
              <a:t>22.05.2025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2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81886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48225-B516-461A-AD1A-188DF825F142}" type="datetime1">
              <a:rPr lang="ru-RU" smtClean="0"/>
              <a:t>22.05.2025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2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922624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1600" y="990600"/>
            <a:ext cx="6039484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FE12D-F30A-420F-9305-C0911A2BAA4E}" type="datetime1">
              <a:rPr lang="ru-RU" smtClean="0"/>
              <a:t>22.05.2025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2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83897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041136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A878A-53B1-42E7-92FF-390597E82806}" type="datetime1">
              <a:rPr lang="ru-RU" smtClean="0"/>
              <a:t>22.05.2025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2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16615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2A417-3426-43A8-B408-DCB0EB8C6F94}" type="datetime1">
              <a:rPr lang="ru-RU" smtClean="0"/>
              <a:t>22.05.2025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2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36256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274638"/>
            <a:ext cx="2628900" cy="5897562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274638"/>
            <a:ext cx="7734300" cy="58975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9AE81-8313-429E-A8B3-EBA161C53162}" type="datetime1">
              <a:rPr lang="ru-RU" smtClean="0"/>
              <a:t>22.05.2025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2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586516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11C25-22D8-419B-9055-7A7C8A163CA3}" type="datetime1">
              <a:rPr lang="ru-RU" smtClean="0"/>
              <a:t>22.05.2025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2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4FAB73BC-B049-4115-A692-8D63A059BFB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613655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6DB68-29AD-4DC2-B6B1-9AD309F09029}" type="datetime1">
              <a:rPr lang="ru-RU" smtClean="0"/>
              <a:t>22.05.2025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2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041543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A92A5-14B8-456B-925B-7D77DE3AA3BB}" type="datetime1">
              <a:rPr lang="ru-RU" smtClean="0"/>
              <a:t>22.05.2025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2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4FAB73BC-B049-4115-A692-8D63A059BFB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893805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90182-1296-4419-BC13-DC34A40B9F66}" type="datetime1">
              <a:rPr lang="ru-RU" smtClean="0"/>
              <a:t>22.05.2025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2</a:t>
            </a:r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371605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6EA57-1E5D-4935-B998-91C7DB379EC3}" type="datetime1">
              <a:rPr lang="ru-RU" smtClean="0"/>
              <a:t>22.05.2025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2</a:t>
            </a:r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92745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4C799-F018-4176-AC65-E01BF388822E}" type="datetime1">
              <a:rPr lang="ru-RU" smtClean="0"/>
              <a:t>22.05.2025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2</a:t>
            </a:r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226181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B2416-8DB6-42D5-8099-4CD7510E5CCF}" type="datetime1">
              <a:rPr lang="ru-RU" smtClean="0"/>
              <a:t>22.05.2025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2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05074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7CB36-BF02-4942-A669-3700E7E7E225}" type="datetime1">
              <a:rPr lang="ru-RU" smtClean="0"/>
              <a:t>22.05.2025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2</a:t>
            </a:r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771957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42BFA-15BF-4200-8FE7-470915A8B658}" type="datetime1">
              <a:rPr lang="ru-RU" smtClean="0"/>
              <a:t>22.05.2025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2</a:t>
            </a:r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765329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8C7D4-90E7-4181-8A71-CBAD7769AA58}" type="datetime1">
              <a:rPr lang="ru-RU" smtClean="0"/>
              <a:t>22.05.2025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2</a:t>
            </a:r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4FAB73BC-B049-4115-A692-8D63A059BFB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5318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A356D-1D5B-4F07-BA6E-A2E404B8FCAD}" type="datetime1">
              <a:rPr lang="ru-RU" smtClean="0"/>
              <a:t>22.05.2025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2</a:t>
            </a:r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4FAB73BC-B049-4115-A692-8D63A059BFB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017453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2BF7B-0812-4D9B-A49E-EA41EC9C451C}" type="datetime1">
              <a:rPr lang="ru-RU" smtClean="0"/>
              <a:t>22.05.2025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2</a:t>
            </a:r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4FAB73BC-B049-4115-A692-8D63A059BFB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987781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C29D5-E810-4B10-A672-8AF0ED218DF1}" type="datetime1">
              <a:rPr lang="ru-RU" smtClean="0"/>
              <a:t>22.05.2025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2</a:t>
            </a:r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4FAB73BC-B049-4115-A692-8D63A059BFB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1061941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BD3A4-053B-4475-AC67-2C84CBAE674A}" type="datetime1">
              <a:rPr lang="ru-RU" smtClean="0"/>
              <a:t>22.05.2025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2</a:t>
            </a:r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2476331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74D30-608A-443B-B822-3781B5239452}" type="datetime1">
              <a:rPr lang="ru-RU" smtClean="0"/>
              <a:t>22.05.2025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2</a:t>
            </a:r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7649906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68244-4184-404F-9E0E-7232130B1B8D}" type="datetime1">
              <a:rPr lang="ru-RU" smtClean="0"/>
              <a:t>22.05.2025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2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032515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A6481A27-B9A8-4EDF-81C7-A42D6315F755}" type="datetime1">
              <a:rPr lang="ru-RU" smtClean="0"/>
              <a:t>22.05.2025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r>
              <a:rPr lang="ru-RU"/>
              <a:t>2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4FAB73BC-B049-4115-A692-8D63A059BFB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85815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F8DE623F-CD4F-43C1-9E63-8BB1E9C2CB5A}" type="datetime1">
              <a:rPr lang="ru-RU" smtClean="0"/>
              <a:t>22.05.2025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ru-RU"/>
              <a:t>2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75515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SzPct val="80000"/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646797-56C0-46BE-991E-2545EF1F144C}" type="datetime1">
              <a:rPr lang="ru-RU" smtClean="0"/>
              <a:t>22.05.2025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/>
              <a:t>2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8594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  <p:sldLayoutId id="2147483864" r:id="rId12"/>
    <p:sldLayoutId id="2147483865" r:id="rId13"/>
    <p:sldLayoutId id="2147483866" r:id="rId14"/>
    <p:sldLayoutId id="2147483867" r:id="rId15"/>
    <p:sldLayoutId id="2147483868" r:id="rId16"/>
    <p:sldLayoutId id="2147483869" r:id="rId17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10.png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12" Type="http://schemas.microsoft.com/office/2007/relationships/hdphoto" Target="../media/hdphoto4.wdp"/><Relationship Id="rId17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6" Type="http://schemas.microsoft.com/office/2007/relationships/hdphoto" Target="../media/hdphoto6.wdp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6.png"/><Relationship Id="rId11" Type="http://schemas.openxmlformats.org/officeDocument/2006/relationships/image" Target="../media/image9.png"/><Relationship Id="rId5" Type="http://schemas.microsoft.com/office/2007/relationships/hdphoto" Target="../media/hdphoto1.wdp"/><Relationship Id="rId15" Type="http://schemas.openxmlformats.org/officeDocument/2006/relationships/image" Target="../media/image11.png"/><Relationship Id="rId10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openxmlformats.org/officeDocument/2006/relationships/image" Target="../media/image8.png"/><Relationship Id="rId14" Type="http://schemas.microsoft.com/office/2007/relationships/hdphoto" Target="../media/hdphoto5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4.tif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microsoft.com/office/2007/relationships/hdphoto" Target="../media/hdphoto3.wdp"/><Relationship Id="rId12" Type="http://schemas.openxmlformats.org/officeDocument/2006/relationships/image" Target="../media/image1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8.png"/><Relationship Id="rId11" Type="http://schemas.microsoft.com/office/2007/relationships/hdphoto" Target="../media/hdphoto6.wdp"/><Relationship Id="rId5" Type="http://schemas.microsoft.com/office/2007/relationships/hdphoto" Target="../media/hdphoto2.wdp"/><Relationship Id="rId10" Type="http://schemas.openxmlformats.org/officeDocument/2006/relationships/image" Target="../media/image11.png"/><Relationship Id="rId4" Type="http://schemas.openxmlformats.org/officeDocument/2006/relationships/image" Target="../media/image7.png"/><Relationship Id="rId9" Type="http://schemas.microsoft.com/office/2007/relationships/hdphoto" Target="../media/hdphoto4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1">
          <a:gsLst>
            <a:gs pos="0">
              <a:schemeClr val="bg2">
                <a:lumMod val="10000"/>
                <a:lumOff val="90000"/>
              </a:schemeClr>
            </a:gs>
            <a:gs pos="94000">
              <a:schemeClr val="bg2">
                <a:lumMod val="50000"/>
              </a:schemeClr>
            </a:gs>
            <a:gs pos="10000">
              <a:schemeClr val="tx2">
                <a:lumMod val="20000"/>
                <a:lumOff val="80000"/>
              </a:schemeClr>
            </a:gs>
            <a:gs pos="61000">
              <a:schemeClr val="bg2">
                <a:lumMod val="75000"/>
              </a:schemeClr>
            </a:gs>
            <a:gs pos="29000">
              <a:schemeClr val="bg2">
                <a:lumMod val="50000"/>
                <a:lumOff val="50000"/>
              </a:schemeClr>
            </a:gs>
            <a:gs pos="19000">
              <a:schemeClr val="bg2">
                <a:lumMod val="30000"/>
                <a:lumOff val="70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Группа 22"/>
          <p:cNvGrpSpPr/>
          <p:nvPr/>
        </p:nvGrpSpPr>
        <p:grpSpPr>
          <a:xfrm>
            <a:off x="-32483" y="-144463"/>
            <a:ext cx="6128505" cy="7006469"/>
            <a:chOff x="-32483" y="-144463"/>
            <a:chExt cx="6128505" cy="7006469"/>
          </a:xfrm>
        </p:grpSpPr>
        <p:sp>
          <p:nvSpPr>
            <p:cNvPr id="25" name="Прямоугольный треугольник 24"/>
            <p:cNvSpPr/>
            <p:nvPr/>
          </p:nvSpPr>
          <p:spPr>
            <a:xfrm>
              <a:off x="12021" y="0"/>
              <a:ext cx="6084000" cy="6858000"/>
            </a:xfrm>
            <a:prstGeom prst="rtTriangle">
              <a:avLst/>
            </a:prstGeom>
            <a:solidFill>
              <a:schemeClr val="tx1">
                <a:alpha val="1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/>
            </a:p>
          </p:txBody>
        </p:sp>
        <p:sp>
          <p:nvSpPr>
            <p:cNvPr id="26" name="AutoShape 16" descr="ÐÐ°ÑÑÐ¸Ð½ÐºÐ¸ Ð¿Ð¾ Ð·Ð°Ð¿ÑÐ¾ÑÑ ÐºÐ°ÑÑÐ¾Ð³ÑÐ°ÑÐ¸ÑÐµÑÐºÐ°Ñ Ð¿ÑÐ¾ÐµÐºÑÐ¸Ñ"/>
            <p:cNvSpPr>
              <a:spLocks noChangeAspect="1" noChangeArrowheads="1"/>
            </p:cNvSpPr>
            <p:nvPr/>
          </p:nvSpPr>
          <p:spPr bwMode="auto">
            <a:xfrm>
              <a:off x="155575" y="-144463"/>
              <a:ext cx="304800" cy="3048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AutoShape 18" descr="ÐÐ°ÑÑÐ¸Ð½ÐºÐ¸ Ð¿Ð¾ Ð·Ð°Ð¿ÑÐ¾ÑÑ ÐºÐ°ÑÑÐ¾Ð³ÑÐ°ÑÐ¸ÑÐµÑÐºÐ°Ñ Ð¿ÑÐ¾ÐµÐºÑÐ¸Ñ"/>
            <p:cNvSpPr>
              <a:spLocks noChangeAspect="1" noChangeArrowheads="1"/>
            </p:cNvSpPr>
            <p:nvPr/>
          </p:nvSpPr>
          <p:spPr bwMode="auto">
            <a:xfrm>
              <a:off x="307975" y="7937"/>
              <a:ext cx="304800" cy="3048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" name="AutoShape 20" descr="ÐÐ°ÑÑÐ¸Ð½ÐºÐ¸ Ð¿Ð¾ Ð·Ð°Ð¿ÑÐ¾ÑÑ ÐºÐ°ÑÑÐ¾Ð³ÑÐ°ÑÐ¸ÑÐµÑÐºÐ°Ñ Ð¿ÑÐ¾ÐµÐºÑÐ¸Ñ"/>
            <p:cNvSpPr>
              <a:spLocks noChangeAspect="1" noChangeArrowheads="1"/>
            </p:cNvSpPr>
            <p:nvPr/>
          </p:nvSpPr>
          <p:spPr bwMode="auto">
            <a:xfrm>
              <a:off x="460375" y="160337"/>
              <a:ext cx="304800" cy="3048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" name="Прямоугольный треугольник 28"/>
            <p:cNvSpPr/>
            <p:nvPr/>
          </p:nvSpPr>
          <p:spPr>
            <a:xfrm rot="5400000">
              <a:off x="-376988" y="380982"/>
              <a:ext cx="6843990" cy="6102030"/>
            </a:xfrm>
            <a:prstGeom prst="rtTriangle">
              <a:avLst/>
            </a:prstGeom>
            <a:solidFill>
              <a:schemeClr val="tx1">
                <a:alpha val="1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/>
            </a:p>
          </p:txBody>
        </p:sp>
        <p:sp>
          <p:nvSpPr>
            <p:cNvPr id="30" name="Прямоугольный треугольник 29"/>
            <p:cNvSpPr/>
            <p:nvPr/>
          </p:nvSpPr>
          <p:spPr>
            <a:xfrm rot="5400000">
              <a:off x="-193369" y="177306"/>
              <a:ext cx="3381216" cy="3006494"/>
            </a:xfrm>
            <a:prstGeom prst="rtTriangle">
              <a:avLst/>
            </a:prstGeom>
            <a:solidFill>
              <a:schemeClr val="tx1">
                <a:alpha val="1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/>
            </a:p>
          </p:txBody>
        </p:sp>
        <p:sp>
          <p:nvSpPr>
            <p:cNvPr id="31" name="Прямоугольный треугольник 30"/>
            <p:cNvSpPr/>
            <p:nvPr/>
          </p:nvSpPr>
          <p:spPr>
            <a:xfrm>
              <a:off x="-32483" y="3272010"/>
              <a:ext cx="3061533" cy="3589996"/>
            </a:xfrm>
            <a:prstGeom prst="rtTriangle">
              <a:avLst/>
            </a:prstGeom>
            <a:solidFill>
              <a:schemeClr val="tx1">
                <a:alpha val="1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/>
            </a:p>
          </p:txBody>
        </p:sp>
      </p:grpSp>
      <p:sp>
        <p:nvSpPr>
          <p:cNvPr id="4" name="Прямоугольник 3"/>
          <p:cNvSpPr/>
          <p:nvPr/>
        </p:nvSpPr>
        <p:spPr>
          <a:xfrm>
            <a:off x="-1925" y="750627"/>
            <a:ext cx="12186000" cy="1404000"/>
          </a:xfrm>
          <a:prstGeom prst="rect">
            <a:avLst/>
          </a:prstGeom>
          <a:solidFill>
            <a:schemeClr val="tx1"/>
          </a:solidFill>
          <a:ln w="6350">
            <a:solidFill>
              <a:schemeClr val="tx1">
                <a:lumMod val="8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0975">
              <a:lnSpc>
                <a:spcPct val="90000"/>
              </a:lnSpc>
            </a:pPr>
            <a:endParaRPr lang="ru-RU" sz="2000" b="1" cap="all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Заголовок 3" descr="Нисходящий блочный список" title="SmartArt"/>
          <p:cNvSpPr>
            <a:spLocks noGrp="1"/>
          </p:cNvSpPr>
          <p:nvPr>
            <p:ph type="title"/>
          </p:nvPr>
        </p:nvSpPr>
        <p:spPr>
          <a:xfrm>
            <a:off x="2076625" y="1796499"/>
            <a:ext cx="9994361" cy="1929340"/>
          </a:xfrm>
          <a:noFill/>
          <a:ln>
            <a:noFill/>
          </a:ln>
          <a:effectLst>
            <a:outerShdw blurRad="381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>
            <a:noAutofit/>
          </a:bodyPr>
          <a:lstStyle/>
          <a:p>
            <a:pPr defTabSz="577850" fontAlgn="auto">
              <a:lnSpc>
                <a:spcPct val="100000"/>
              </a:lnSpc>
              <a:spcAft>
                <a:spcPts val="0"/>
              </a:spcAft>
              <a:defRPr/>
            </a:pPr>
            <a:r>
              <a:rPr lang="ru-RU" sz="4000" i="1" dirty="0"/>
              <a:t>Создание внутрицеховой геодезической сети с применением отвесов</a:t>
            </a:r>
            <a:endParaRPr lang="ru-RU" sz="4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9980580" y="1896732"/>
            <a:ext cx="221142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100" dirty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21-22.05.2025, Новосибирск</a:t>
            </a:r>
            <a:endParaRPr lang="en-GB" sz="1100" dirty="0">
              <a:solidFill>
                <a:schemeClr val="bg1">
                  <a:lumMod val="75000"/>
                  <a:lumOff val="25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7211" y="901860"/>
            <a:ext cx="4143775" cy="93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saturation sat="40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l="22681" t="22910" r="26785" b="14722"/>
          <a:stretch/>
        </p:blipFill>
        <p:spPr>
          <a:xfrm>
            <a:off x="2977287" y="971330"/>
            <a:ext cx="641223" cy="7920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012" y="932499"/>
            <a:ext cx="2809333" cy="864000"/>
          </a:xfrm>
          <a:prstGeom prst="rect">
            <a:avLst/>
          </a:prstGeom>
        </p:spPr>
      </p:pic>
      <p:grpSp>
        <p:nvGrpSpPr>
          <p:cNvPr id="10" name="Группа 9"/>
          <p:cNvGrpSpPr/>
          <p:nvPr/>
        </p:nvGrpSpPr>
        <p:grpSpPr>
          <a:xfrm>
            <a:off x="6428" y="4932000"/>
            <a:ext cx="12177643" cy="1404000"/>
            <a:chOff x="-3300" y="4932000"/>
            <a:chExt cx="12177643" cy="140400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pic>
          <p:nvPicPr>
            <p:cNvPr id="3076" name="Picture 4" descr="ГБУ «Фонд пространственных данных Республики Татарстан»"/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25000"/>
                      </a14:imgEffect>
                      <a14:imgEffect>
                        <a14:saturation sat="2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9947" b="26936"/>
            <a:stretch/>
          </p:blipFill>
          <p:spPr bwMode="auto">
            <a:xfrm flipH="1">
              <a:off x="-3300" y="4932000"/>
              <a:ext cx="2404750" cy="1404000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78" name="Picture 6" descr="Для чего нужны пространственные данные? - ГБУ ПО «БТИ и ГКО»"/>
            <p:cNvPicPr>
              <a:picLocks noChangeAspect="1" noChangeArrowheads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sharpenSoften amount="25000"/>
                      </a14:imgEffect>
                      <a14:imgEffect>
                        <a14:saturation sat="2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256" t="7546" r="2260" b="10763"/>
            <a:stretch/>
          </p:blipFill>
          <p:spPr bwMode="auto">
            <a:xfrm flipH="1">
              <a:off x="7365341" y="4932000"/>
              <a:ext cx="2406269" cy="1404000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80" name="Picture 8" descr="Пространственные данные. DATUM Group"/>
            <p:cNvPicPr>
              <a:picLocks noChangeAspect="1" noChangeArrowheads="1"/>
            </p:cNvPicPr>
            <p:nvPr/>
          </p:nvPicPr>
          <p:blipFill rotWithShape="1"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sharpenSoften amount="25000"/>
                      </a14:imgEffect>
                      <a14:imgEffect>
                        <a14:saturation sat="2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22" r="4809"/>
            <a:stretch/>
          </p:blipFill>
          <p:spPr bwMode="auto">
            <a:xfrm flipH="1">
              <a:off x="9761883" y="4932000"/>
              <a:ext cx="2412460" cy="1404000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82" name="Picture 10" descr="пространственные данные | Digital Russia"/>
            <p:cNvPicPr>
              <a:picLocks noChangeAspect="1" noChangeArrowheads="1"/>
            </p:cNvPicPr>
            <p:nvPr/>
          </p:nvPicPr>
          <p:blipFill rotWithShape="1">
            <a:blip r:embed="rId13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sharpenSoften amount="25000"/>
                      </a14:imgEffect>
                      <a14:imgEffect>
                        <a14:saturation sat="2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01" r="7345"/>
            <a:stretch/>
          </p:blipFill>
          <p:spPr bwMode="auto">
            <a:xfrm>
              <a:off x="4952880" y="4932000"/>
              <a:ext cx="2412460" cy="1404000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74" name="Picture 2" descr="Открытая лекция на тему «Пространственные данные»"/>
            <p:cNvPicPr>
              <a:picLocks noChangeAspect="1" noChangeArrowheads="1"/>
            </p:cNvPicPr>
            <p:nvPr/>
          </p:nvPicPr>
          <p:blipFill>
            <a:blip r:embed="rId15" cstate="print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sharpenSoften amount="25000"/>
                      </a14:imgEffect>
                      <a14:imgEffect>
                        <a14:saturation sat="300000"/>
                      </a14:imgEffect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8594" y="4932000"/>
              <a:ext cx="2674285" cy="1404000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2" name="Рисунок 21" descr="Логотип_новый ум2"/>
          <p:cNvPicPr>
            <a:picLocks noChangeAspect="1"/>
          </p:cNvPicPr>
          <p:nvPr/>
        </p:nvPicPr>
        <p:blipFill>
          <a:blip r:embed="rId17" cstate="print"/>
          <a:srcRect r="6895"/>
          <a:stretch>
            <a:fillRect/>
          </a:stretch>
        </p:blipFill>
        <p:spPr bwMode="auto">
          <a:xfrm>
            <a:off x="4949009" y="802810"/>
            <a:ext cx="1680953" cy="12996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Заголовок 3" descr="Нисходящий блочный список" title="SmartArt"/>
          <p:cNvSpPr txBox="1">
            <a:spLocks/>
          </p:cNvSpPr>
          <p:nvPr/>
        </p:nvSpPr>
        <p:spPr>
          <a:xfrm>
            <a:off x="2016857" y="3272010"/>
            <a:ext cx="9994361" cy="1929340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>
            <a:outerShdw blurRad="381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577850">
              <a:lnSpc>
                <a:spcPct val="100000"/>
              </a:lnSpc>
              <a:defRPr/>
            </a:pPr>
            <a:r>
              <a:rPr lang="ru-RU" sz="2800" i="1" dirty="0" smtClean="0"/>
              <a:t>Никонов Антон Викторович</a:t>
            </a:r>
          </a:p>
          <a:p>
            <a:pPr defTabSz="577850">
              <a:lnSpc>
                <a:spcPct val="100000"/>
              </a:lnSpc>
              <a:defRPr/>
            </a:pPr>
            <a:r>
              <a:rPr lang="ru-RU" sz="2800" i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anose="020B0502020202020204" pitchFamily="34" charset="0"/>
              </a:rPr>
              <a:t>Ведущий инженер АО «Сибтехэнерго», к.т.н.</a:t>
            </a:r>
            <a:endParaRPr lang="ru-RU" sz="3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732718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2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1">
          <a:gsLst>
            <a:gs pos="0">
              <a:schemeClr val="tx1"/>
            </a:gs>
            <a:gs pos="50000">
              <a:schemeClr val="tx1"/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Прямоугольник 132"/>
          <p:cNvSpPr/>
          <p:nvPr/>
        </p:nvSpPr>
        <p:spPr>
          <a:xfrm flipV="1">
            <a:off x="11993116" y="584430"/>
            <a:ext cx="198000" cy="964096"/>
          </a:xfrm>
          <a:prstGeom prst="rect">
            <a:avLst/>
          </a:prstGeom>
          <a:gradFill>
            <a:gsLst>
              <a:gs pos="17000">
                <a:srgbClr val="0000CC"/>
              </a:gs>
              <a:gs pos="54000">
                <a:srgbClr val="0070C0"/>
              </a:gs>
              <a:gs pos="83000">
                <a:srgbClr val="00B0F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5" y="-345"/>
            <a:ext cx="12193470" cy="584775"/>
          </a:xfrm>
          <a:prstGeom prst="rect">
            <a:avLst/>
          </a:prstGeom>
          <a:gradFill flip="none" rotWithShape="1">
            <a:gsLst>
              <a:gs pos="17000">
                <a:srgbClr val="0000CC"/>
              </a:gs>
              <a:gs pos="54000">
                <a:srgbClr val="0070C0"/>
              </a:gs>
              <a:gs pos="83000">
                <a:srgbClr val="00B0F0"/>
              </a:gs>
            </a:gsLst>
            <a:lin ang="0" scaled="1"/>
            <a:tileRect/>
          </a:gra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 rot="10800000" flipV="1">
            <a:off x="-2441" y="1531472"/>
            <a:ext cx="198000" cy="5148000"/>
          </a:xfrm>
          <a:prstGeom prst="rect">
            <a:avLst/>
          </a:prstGeom>
          <a:gradFill>
            <a:gsLst>
              <a:gs pos="17000">
                <a:srgbClr val="0000CC"/>
              </a:gs>
              <a:gs pos="54000">
                <a:srgbClr val="0070C0"/>
              </a:gs>
              <a:gs pos="83000">
                <a:srgbClr val="00B0F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5" y="41244"/>
            <a:ext cx="9791875" cy="5078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sz="2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     Внутрицеховая </a:t>
            </a:r>
            <a:r>
              <a:rPr lang="ru-RU" sz="2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геодезическая сеть</a:t>
            </a:r>
            <a:endParaRPr lang="en-GB" sz="27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1200" y="24272"/>
            <a:ext cx="2390639" cy="5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Нижний колонтитул 1"/>
          <p:cNvSpPr>
            <a:spLocks noGrp="1"/>
          </p:cNvSpPr>
          <p:nvPr>
            <p:ph type="ftr" sz="quarter" idx="11"/>
          </p:nvPr>
        </p:nvSpPr>
        <p:spPr>
          <a:xfrm>
            <a:off x="11816326" y="6486633"/>
            <a:ext cx="359797" cy="365125"/>
          </a:xfrm>
        </p:spPr>
        <p:txBody>
          <a:bodyPr/>
          <a:lstStyle/>
          <a:p>
            <a:pPr algn="ctr"/>
            <a:r>
              <a:rPr lang="ru-RU" sz="1400" b="1" dirty="0">
                <a:solidFill>
                  <a:schemeClr val="tx1">
                    <a:lumMod val="50000"/>
                  </a:schemeClr>
                </a:solidFill>
                <a:latin typeface="Century Gothic" panose="020B0502020202020204" pitchFamily="34" charset="0"/>
              </a:rPr>
              <a:t>2</a:t>
            </a:r>
          </a:p>
        </p:txBody>
      </p:sp>
      <p:sp>
        <p:nvSpPr>
          <p:cNvPr id="29" name="Прямоугольник 28"/>
          <p:cNvSpPr/>
          <p:nvPr/>
        </p:nvSpPr>
        <p:spPr>
          <a:xfrm rot="5400000">
            <a:off x="546558" y="6123675"/>
            <a:ext cx="198000" cy="1296000"/>
          </a:xfrm>
          <a:prstGeom prst="rect">
            <a:avLst/>
          </a:prstGeom>
          <a:gradFill>
            <a:gsLst>
              <a:gs pos="17000">
                <a:srgbClr val="0000CC"/>
              </a:gs>
              <a:gs pos="54000">
                <a:srgbClr val="0070C0"/>
              </a:gs>
              <a:gs pos="83000">
                <a:srgbClr val="00B0F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19178" y="834250"/>
            <a:ext cx="11209230" cy="4961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  <a:spcAft>
                <a:spcPts val="600"/>
              </a:spcAft>
            </a:pPr>
            <a:r>
              <a:rPr lang="ru-RU" sz="2400" b="1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Внутрицеховая геодезическая сеть </a:t>
            </a:r>
            <a:r>
              <a:rPr lang="ru-RU" sz="240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– пространственное геодезическое построение, создаваемое внутри производственных цехов с целью обеспечения выверки технологического оборудования, проведения исполнительных съемок каркаса промышленного здания (включая крановые пути мостовых кранов), а также наблюдения за деформациями и перемещениями отдельных элементов строительных конструкций или оборудования. </a:t>
            </a:r>
          </a:p>
          <a:p>
            <a:pPr algn="just">
              <a:lnSpc>
                <a:spcPct val="114000"/>
              </a:lnSpc>
              <a:spcAft>
                <a:spcPts val="600"/>
              </a:spcAft>
            </a:pPr>
            <a:r>
              <a:rPr lang="ru-RU" sz="240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Закрепляется такая сеть:</a:t>
            </a:r>
          </a:p>
          <a:p>
            <a:pPr algn="just">
              <a:lnSpc>
                <a:spcPct val="114000"/>
              </a:lnSpc>
              <a:spcAft>
                <a:spcPts val="600"/>
              </a:spcAft>
            </a:pPr>
            <a:r>
              <a:rPr lang="ru-RU" sz="240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– отражательными марками на несущих строительных конструкциях;</a:t>
            </a:r>
          </a:p>
          <a:p>
            <a:pPr algn="just">
              <a:lnSpc>
                <a:spcPct val="114000"/>
              </a:lnSpc>
              <a:spcAft>
                <a:spcPts val="600"/>
              </a:spcAft>
            </a:pPr>
            <a:r>
              <a:rPr lang="ru-RU" sz="240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– напольными знаками (дюбелями).</a:t>
            </a:r>
          </a:p>
          <a:p>
            <a:pPr algn="just">
              <a:lnSpc>
                <a:spcPct val="114000"/>
              </a:lnSpc>
              <a:spcAft>
                <a:spcPts val="600"/>
              </a:spcAft>
            </a:pPr>
            <a:endParaRPr lang="ru-RU" sz="2000" dirty="0" smtClean="0">
              <a:solidFill>
                <a:schemeClr val="bg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1763" y="5045331"/>
            <a:ext cx="1613127" cy="15000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9915568"/>
      </p:ext>
    </p:extLst>
  </p:cSld>
  <p:clrMapOvr>
    <a:masterClrMapping/>
  </p:clrMapOvr>
  <p:transition spd="slow">
    <p:cover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Прямоугольник 132"/>
          <p:cNvSpPr/>
          <p:nvPr/>
        </p:nvSpPr>
        <p:spPr>
          <a:xfrm flipV="1">
            <a:off x="11993116" y="584430"/>
            <a:ext cx="198000" cy="964096"/>
          </a:xfrm>
          <a:prstGeom prst="rect">
            <a:avLst/>
          </a:prstGeom>
          <a:gradFill>
            <a:gsLst>
              <a:gs pos="17000">
                <a:srgbClr val="0000CC"/>
              </a:gs>
              <a:gs pos="54000">
                <a:srgbClr val="0070C0"/>
              </a:gs>
              <a:gs pos="83000">
                <a:srgbClr val="00B0F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5" y="-345"/>
            <a:ext cx="12193470" cy="584775"/>
          </a:xfrm>
          <a:prstGeom prst="rect">
            <a:avLst/>
          </a:prstGeom>
          <a:gradFill flip="none" rotWithShape="1">
            <a:gsLst>
              <a:gs pos="17000">
                <a:srgbClr val="0000CC"/>
              </a:gs>
              <a:gs pos="54000">
                <a:srgbClr val="0070C0"/>
              </a:gs>
              <a:gs pos="83000">
                <a:srgbClr val="00B0F0"/>
              </a:gs>
            </a:gsLst>
            <a:lin ang="0" scaled="1"/>
            <a:tileRect/>
          </a:gra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 rot="10800000" flipV="1">
            <a:off x="-2441" y="1531472"/>
            <a:ext cx="198000" cy="5148000"/>
          </a:xfrm>
          <a:prstGeom prst="rect">
            <a:avLst/>
          </a:prstGeom>
          <a:gradFill>
            <a:gsLst>
              <a:gs pos="17000">
                <a:srgbClr val="0000CC"/>
              </a:gs>
              <a:gs pos="54000">
                <a:srgbClr val="0070C0"/>
              </a:gs>
              <a:gs pos="83000">
                <a:srgbClr val="00B0F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5" y="41244"/>
            <a:ext cx="9791875" cy="5078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sz="2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   Точность внутрицеховой сети</a:t>
            </a:r>
            <a:endParaRPr lang="en-GB" sz="27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1200" y="24272"/>
            <a:ext cx="2390639" cy="5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Нижний колонтитул 1"/>
          <p:cNvSpPr>
            <a:spLocks noGrp="1"/>
          </p:cNvSpPr>
          <p:nvPr>
            <p:ph type="ftr" sz="quarter" idx="11"/>
          </p:nvPr>
        </p:nvSpPr>
        <p:spPr>
          <a:xfrm>
            <a:off x="11816326" y="6486633"/>
            <a:ext cx="359797" cy="365125"/>
          </a:xfrm>
        </p:spPr>
        <p:txBody>
          <a:bodyPr/>
          <a:lstStyle/>
          <a:p>
            <a:pPr algn="ctr"/>
            <a:r>
              <a:rPr lang="ru-RU" sz="1400" b="1" dirty="0" smtClean="0">
                <a:solidFill>
                  <a:schemeClr val="tx1">
                    <a:lumMod val="50000"/>
                  </a:schemeClr>
                </a:solidFill>
                <a:latin typeface="Century Gothic" panose="020B0502020202020204" pitchFamily="34" charset="0"/>
              </a:rPr>
              <a:t>3</a:t>
            </a:r>
            <a:endParaRPr lang="ru-RU" sz="1400" b="1" dirty="0">
              <a:solidFill>
                <a:schemeClr val="tx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 rot="5400000">
            <a:off x="546558" y="6123675"/>
            <a:ext cx="198000" cy="1296000"/>
          </a:xfrm>
          <a:prstGeom prst="rect">
            <a:avLst/>
          </a:prstGeom>
          <a:gradFill>
            <a:gsLst>
              <a:gs pos="17000">
                <a:srgbClr val="0000CC"/>
              </a:gs>
              <a:gs pos="54000">
                <a:srgbClr val="0070C0"/>
              </a:gs>
              <a:gs pos="83000">
                <a:srgbClr val="00B0F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4" y="584430"/>
            <a:ext cx="12191875" cy="591797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332207" y="611699"/>
            <a:ext cx="11209230" cy="6294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  <a:spcAft>
                <a:spcPts val="600"/>
              </a:spcAft>
            </a:pPr>
            <a:r>
              <a:rPr lang="ru-RU" sz="240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Точность внутрицеховой сети зависит от ее назначения и может характеризоваться средними квадратическими ошибками </a:t>
            </a:r>
            <a:r>
              <a:rPr lang="ru-RU" sz="240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положения точек сети относительно  </a:t>
            </a:r>
            <a:r>
              <a:rPr lang="ru-RU" sz="240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исходных пунктов:</a:t>
            </a:r>
          </a:p>
          <a:p>
            <a:pPr algn="just">
              <a:lnSpc>
                <a:spcPct val="114000"/>
              </a:lnSpc>
              <a:spcAft>
                <a:spcPts val="600"/>
              </a:spcAft>
            </a:pPr>
            <a:r>
              <a:rPr lang="ru-RU" sz="240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– субмиллиметровая точность </a:t>
            </a:r>
            <a:r>
              <a:rPr lang="ru-RU" sz="2400" b="1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(</a:t>
            </a:r>
            <a:r>
              <a:rPr lang="en-US" sz="2400" b="1" i="1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m</a:t>
            </a:r>
            <a:r>
              <a:rPr lang="en-US" sz="2400" b="1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&lt;1 </a:t>
            </a:r>
            <a:r>
              <a:rPr lang="ru-RU" sz="2400" b="1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мм) </a:t>
            </a:r>
            <a:r>
              <a:rPr lang="ru-RU" sz="240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для выверки и контроля работы в период эксплуатации ответственного технологического оборудования, части которого должны располагаться друг относительно друга в строго заданном </a:t>
            </a:r>
            <a:r>
              <a:rPr lang="ru-RU" sz="240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проектном положении </a:t>
            </a:r>
            <a:r>
              <a:rPr lang="ru-RU" sz="240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(проверяется </a:t>
            </a:r>
            <a:r>
              <a:rPr lang="ru-RU" sz="2400" dirty="0" err="1" smtClean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соосность</a:t>
            </a:r>
            <a:r>
              <a:rPr lang="ru-RU" sz="240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, параллельность  осей и т.д.);</a:t>
            </a:r>
          </a:p>
          <a:p>
            <a:pPr algn="just">
              <a:lnSpc>
                <a:spcPct val="114000"/>
              </a:lnSpc>
              <a:spcAft>
                <a:spcPts val="600"/>
              </a:spcAft>
            </a:pPr>
            <a:r>
              <a:rPr lang="ru-RU" sz="240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– </a:t>
            </a:r>
            <a:r>
              <a:rPr lang="en-US" sz="2400" b="1" i="1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m</a:t>
            </a:r>
            <a:r>
              <a:rPr lang="en-US" sz="2400" b="1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=1-3 </a:t>
            </a:r>
            <a:r>
              <a:rPr lang="ru-RU" sz="2400" b="1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мм </a:t>
            </a:r>
            <a:r>
              <a:rPr lang="ru-RU" sz="240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для проведения исполнительных съемок оборудования, элементов каркаса промышленного здания; </a:t>
            </a:r>
          </a:p>
          <a:p>
            <a:pPr algn="just">
              <a:lnSpc>
                <a:spcPct val="114000"/>
              </a:lnSpc>
              <a:spcAft>
                <a:spcPts val="600"/>
              </a:spcAft>
            </a:pPr>
            <a:r>
              <a:rPr lang="ru-RU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– </a:t>
            </a:r>
            <a:r>
              <a:rPr lang="en-US" sz="2400" b="1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m=</a:t>
            </a:r>
            <a:r>
              <a:rPr lang="ru-RU" sz="2400" b="1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5-10</a:t>
            </a:r>
            <a:r>
              <a:rPr lang="en-US" sz="2400" b="1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ru-RU" sz="2400" b="1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мм</a:t>
            </a:r>
            <a:r>
              <a:rPr lang="ru-RU" sz="240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 для проведения внутри цеха съемок строительных конструкций и оборудования без жестких требований проекта на взаимное положение.   </a:t>
            </a:r>
            <a:endParaRPr lang="ru-RU" sz="2400" dirty="0">
              <a:solidFill>
                <a:schemeClr val="bg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  <a:p>
            <a:pPr algn="just">
              <a:lnSpc>
                <a:spcPct val="114000"/>
              </a:lnSpc>
              <a:spcAft>
                <a:spcPts val="600"/>
              </a:spcAft>
            </a:pPr>
            <a:endParaRPr lang="ru-RU" sz="2400" dirty="0" smtClean="0">
              <a:solidFill>
                <a:schemeClr val="bg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0840948"/>
      </p:ext>
    </p:extLst>
  </p:cSld>
  <p:clrMapOvr>
    <a:masterClrMapping/>
  </p:clrMapOvr>
  <p:transition spd="slow">
    <p:cover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Прямоугольник 132"/>
          <p:cNvSpPr/>
          <p:nvPr/>
        </p:nvSpPr>
        <p:spPr>
          <a:xfrm flipV="1">
            <a:off x="11993116" y="584430"/>
            <a:ext cx="198000" cy="964096"/>
          </a:xfrm>
          <a:prstGeom prst="rect">
            <a:avLst/>
          </a:prstGeom>
          <a:gradFill>
            <a:gsLst>
              <a:gs pos="17000">
                <a:srgbClr val="0000CC"/>
              </a:gs>
              <a:gs pos="54000">
                <a:srgbClr val="0070C0"/>
              </a:gs>
              <a:gs pos="83000">
                <a:srgbClr val="00B0F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5" y="-345"/>
            <a:ext cx="12193470" cy="584775"/>
          </a:xfrm>
          <a:prstGeom prst="rect">
            <a:avLst/>
          </a:prstGeom>
          <a:gradFill flip="none" rotWithShape="1">
            <a:gsLst>
              <a:gs pos="17000">
                <a:srgbClr val="0000CC"/>
              </a:gs>
              <a:gs pos="54000">
                <a:srgbClr val="0070C0"/>
              </a:gs>
              <a:gs pos="83000">
                <a:srgbClr val="00B0F0"/>
              </a:gs>
            </a:gsLst>
            <a:lin ang="0" scaled="1"/>
            <a:tileRect/>
          </a:gra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 rot="10800000" flipV="1">
            <a:off x="-2441" y="1531472"/>
            <a:ext cx="198000" cy="5148000"/>
          </a:xfrm>
          <a:prstGeom prst="rect">
            <a:avLst/>
          </a:prstGeom>
          <a:gradFill>
            <a:gsLst>
              <a:gs pos="17000">
                <a:srgbClr val="0000CC"/>
              </a:gs>
              <a:gs pos="54000">
                <a:srgbClr val="0070C0"/>
              </a:gs>
              <a:gs pos="83000">
                <a:srgbClr val="00B0F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5" y="41244"/>
            <a:ext cx="9791875" cy="5078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sz="2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    Особенности внешних условий</a:t>
            </a:r>
            <a:endParaRPr lang="en-GB" sz="27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1200" y="24272"/>
            <a:ext cx="2390639" cy="5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Нижний колонтитул 1"/>
          <p:cNvSpPr>
            <a:spLocks noGrp="1"/>
          </p:cNvSpPr>
          <p:nvPr>
            <p:ph type="ftr" sz="quarter" idx="11"/>
          </p:nvPr>
        </p:nvSpPr>
        <p:spPr>
          <a:xfrm>
            <a:off x="11816326" y="6486633"/>
            <a:ext cx="359797" cy="365125"/>
          </a:xfrm>
        </p:spPr>
        <p:txBody>
          <a:bodyPr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4</a:t>
            </a:r>
            <a:endParaRPr lang="ru-RU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 rot="5400000">
            <a:off x="546558" y="6123675"/>
            <a:ext cx="198000" cy="1296000"/>
          </a:xfrm>
          <a:prstGeom prst="rect">
            <a:avLst/>
          </a:prstGeom>
          <a:gradFill>
            <a:gsLst>
              <a:gs pos="17000">
                <a:srgbClr val="0000CC"/>
              </a:gs>
              <a:gs pos="54000">
                <a:srgbClr val="0070C0"/>
              </a:gs>
              <a:gs pos="83000">
                <a:srgbClr val="00B0F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4" y="584430"/>
            <a:ext cx="12191875" cy="591797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384246" y="908846"/>
            <a:ext cx="11209230" cy="52691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  <a:spcAft>
                <a:spcPts val="600"/>
              </a:spcAft>
            </a:pPr>
            <a:r>
              <a:rPr lang="ru-RU" sz="20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В действующих производственных цехах , как правило, на измерения влияют </a:t>
            </a:r>
            <a:r>
              <a:rPr lang="ru-RU" sz="20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внешние условия:</a:t>
            </a:r>
          </a:p>
          <a:p>
            <a:pPr algn="just">
              <a:lnSpc>
                <a:spcPct val="114000"/>
              </a:lnSpc>
              <a:spcAft>
                <a:spcPts val="600"/>
              </a:spcAft>
            </a:pPr>
            <a:r>
              <a:rPr lang="ru-RU" sz="20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– вибрация от работающего оборудования;</a:t>
            </a:r>
          </a:p>
          <a:p>
            <a:pPr algn="just">
              <a:lnSpc>
                <a:spcPct val="114000"/>
              </a:lnSpc>
              <a:spcAft>
                <a:spcPts val="600"/>
              </a:spcAft>
            </a:pPr>
            <a:r>
              <a:rPr lang="ru-RU" sz="20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– конвекционные потоки нагретого воздуха;</a:t>
            </a:r>
          </a:p>
          <a:p>
            <a:pPr algn="just">
              <a:lnSpc>
                <a:spcPct val="114000"/>
              </a:lnSpc>
              <a:spcAft>
                <a:spcPts val="600"/>
              </a:spcAft>
            </a:pPr>
            <a:r>
              <a:rPr lang="ru-RU" sz="20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– запыленность, плохое освещение.</a:t>
            </a:r>
            <a:r>
              <a:rPr lang="ru-RU" sz="2000" dirty="0">
                <a:solidFill>
                  <a:srgbClr val="FF0000"/>
                </a:solidFill>
                <a:latin typeface="Century Gothic" panose="020B0502020202020204" pitchFamily="34" charset="0"/>
              </a:rPr>
              <a:t> </a:t>
            </a:r>
            <a:endParaRPr lang="ru-RU" sz="2000" dirty="0" smtClean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 algn="just">
              <a:lnSpc>
                <a:spcPct val="114000"/>
              </a:lnSpc>
              <a:spcAft>
                <a:spcPts val="600"/>
              </a:spcAft>
            </a:pPr>
            <a:r>
              <a:rPr lang="ru-RU" sz="20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Пути уменьшения влияния внешней среды на точность измерений:</a:t>
            </a:r>
          </a:p>
          <a:p>
            <a:pPr algn="just">
              <a:lnSpc>
                <a:spcPct val="114000"/>
              </a:lnSpc>
              <a:spcAft>
                <a:spcPts val="600"/>
              </a:spcAft>
            </a:pPr>
            <a:r>
              <a:rPr lang="ru-RU" sz="2000" dirty="0">
                <a:solidFill>
                  <a:schemeClr val="bg1"/>
                </a:solidFill>
                <a:latin typeface="Century Gothic" panose="020B0502020202020204" pitchFamily="34" charset="0"/>
              </a:rPr>
              <a:t>– </a:t>
            </a:r>
            <a:r>
              <a:rPr lang="ru-RU" sz="20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многократные измерения (если позволяют условия, работа с ноутбуком в цехе с выполнением многократных измерений и отбраковкой некачественных результатов);</a:t>
            </a:r>
          </a:p>
          <a:p>
            <a:pPr algn="just">
              <a:lnSpc>
                <a:spcPct val="114000"/>
              </a:lnSpc>
              <a:spcAft>
                <a:spcPts val="600"/>
              </a:spcAft>
            </a:pPr>
            <a:r>
              <a:rPr lang="ru-RU" sz="2000" dirty="0">
                <a:solidFill>
                  <a:schemeClr val="bg1"/>
                </a:solidFill>
                <a:latin typeface="Century Gothic" panose="020B0502020202020204" pitchFamily="34" charset="0"/>
              </a:rPr>
              <a:t>– </a:t>
            </a:r>
            <a:r>
              <a:rPr lang="ru-RU" sz="20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построение пространственной сети с большим количеством избыточных измерений;</a:t>
            </a:r>
          </a:p>
          <a:p>
            <a:pPr algn="just">
              <a:lnSpc>
                <a:spcPct val="114000"/>
              </a:lnSpc>
              <a:spcAft>
                <a:spcPts val="600"/>
              </a:spcAft>
            </a:pPr>
            <a:r>
              <a:rPr lang="ru-RU" sz="2000" dirty="0">
                <a:solidFill>
                  <a:schemeClr val="bg1"/>
                </a:solidFill>
                <a:latin typeface="Century Gothic" panose="020B0502020202020204" pitchFamily="34" charset="0"/>
              </a:rPr>
              <a:t>– </a:t>
            </a:r>
            <a:r>
              <a:rPr lang="ru-RU" sz="20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исключение прохождения визирного луча вблизи нагретых поверхностей;</a:t>
            </a:r>
          </a:p>
          <a:p>
            <a:pPr algn="just">
              <a:lnSpc>
                <a:spcPct val="114000"/>
              </a:lnSpc>
              <a:spcAft>
                <a:spcPts val="600"/>
              </a:spcAft>
            </a:pPr>
            <a:r>
              <a:rPr lang="ru-RU" sz="20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– подкладывание под ножки штатива подкладок из резины для уменьшения влияния вибрации.</a:t>
            </a:r>
          </a:p>
        </p:txBody>
      </p:sp>
    </p:spTree>
    <p:extLst>
      <p:ext uri="{BB962C8B-B14F-4D97-AF65-F5344CB8AC3E}">
        <p14:creationId xmlns:p14="http://schemas.microsoft.com/office/powerpoint/2010/main" val="3274740471"/>
      </p:ext>
    </p:extLst>
  </p:cSld>
  <p:clrMapOvr>
    <a:masterClrMapping/>
  </p:clrMapOvr>
  <p:transition spd="slow">
    <p:cover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Прямоугольник 132"/>
          <p:cNvSpPr/>
          <p:nvPr/>
        </p:nvSpPr>
        <p:spPr>
          <a:xfrm flipV="1">
            <a:off x="11993116" y="584430"/>
            <a:ext cx="198000" cy="964096"/>
          </a:xfrm>
          <a:prstGeom prst="rect">
            <a:avLst/>
          </a:prstGeom>
          <a:gradFill>
            <a:gsLst>
              <a:gs pos="17000">
                <a:srgbClr val="0000CC"/>
              </a:gs>
              <a:gs pos="54000">
                <a:srgbClr val="0070C0"/>
              </a:gs>
              <a:gs pos="83000">
                <a:srgbClr val="00B0F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5" y="-345"/>
            <a:ext cx="12193470" cy="584775"/>
          </a:xfrm>
          <a:prstGeom prst="rect">
            <a:avLst/>
          </a:prstGeom>
          <a:gradFill flip="none" rotWithShape="1">
            <a:gsLst>
              <a:gs pos="17000">
                <a:srgbClr val="0000CC"/>
              </a:gs>
              <a:gs pos="54000">
                <a:srgbClr val="0070C0"/>
              </a:gs>
              <a:gs pos="83000">
                <a:srgbClr val="00B0F0"/>
              </a:gs>
            </a:gsLst>
            <a:lin ang="0" scaled="1"/>
            <a:tileRect/>
          </a:gra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 rot="10800000" flipV="1">
            <a:off x="-2441" y="1531472"/>
            <a:ext cx="198000" cy="5148000"/>
          </a:xfrm>
          <a:prstGeom prst="rect">
            <a:avLst/>
          </a:prstGeom>
          <a:gradFill>
            <a:gsLst>
              <a:gs pos="17000">
                <a:srgbClr val="0000CC"/>
              </a:gs>
              <a:gs pos="54000">
                <a:srgbClr val="0070C0"/>
              </a:gs>
              <a:gs pos="83000">
                <a:srgbClr val="00B0F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5" y="41244"/>
            <a:ext cx="9791875" cy="5078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sz="2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    Способы создания внутрицеховой сети</a:t>
            </a:r>
            <a:endParaRPr lang="en-GB" sz="27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1200" y="24272"/>
            <a:ext cx="2390639" cy="5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Нижний колонтитул 1"/>
          <p:cNvSpPr>
            <a:spLocks noGrp="1"/>
          </p:cNvSpPr>
          <p:nvPr>
            <p:ph type="ftr" sz="quarter" idx="11"/>
          </p:nvPr>
        </p:nvSpPr>
        <p:spPr>
          <a:xfrm>
            <a:off x="11816326" y="6486633"/>
            <a:ext cx="359797" cy="365125"/>
          </a:xfrm>
        </p:spPr>
        <p:txBody>
          <a:bodyPr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5</a:t>
            </a:r>
            <a:endParaRPr lang="ru-RU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 rot="5400000">
            <a:off x="546558" y="6123675"/>
            <a:ext cx="198000" cy="1296000"/>
          </a:xfrm>
          <a:prstGeom prst="rect">
            <a:avLst/>
          </a:prstGeom>
          <a:gradFill>
            <a:gsLst>
              <a:gs pos="17000">
                <a:srgbClr val="0000CC"/>
              </a:gs>
              <a:gs pos="54000">
                <a:srgbClr val="0070C0"/>
              </a:gs>
              <a:gs pos="83000">
                <a:srgbClr val="00B0F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4" y="584430"/>
            <a:ext cx="12191875" cy="591797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95559" y="611699"/>
            <a:ext cx="5731588" cy="60139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  <a:spcAft>
                <a:spcPts val="600"/>
              </a:spcAft>
            </a:pPr>
            <a:r>
              <a:rPr lang="ru-RU" sz="20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Полигонометрический ход</a:t>
            </a:r>
          </a:p>
          <a:p>
            <a:pPr algn="just">
              <a:lnSpc>
                <a:spcPct val="114000"/>
              </a:lnSpc>
              <a:spcAft>
                <a:spcPts val="600"/>
              </a:spcAft>
            </a:pPr>
            <a:r>
              <a:rPr lang="ru-RU" sz="20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по трехштативной системе</a:t>
            </a:r>
          </a:p>
          <a:p>
            <a:pPr algn="just">
              <a:lnSpc>
                <a:spcPct val="114000"/>
              </a:lnSpc>
              <a:spcAft>
                <a:spcPts val="600"/>
              </a:spcAft>
            </a:pPr>
            <a:r>
              <a:rPr lang="ru-RU" sz="2000" dirty="0">
                <a:solidFill>
                  <a:schemeClr val="bg1"/>
                </a:solidFill>
                <a:latin typeface="Century Gothic" panose="020B0502020202020204" pitchFamily="34" charset="0"/>
              </a:rPr>
              <a:t>п</a:t>
            </a:r>
            <a:r>
              <a:rPr lang="ru-RU" sz="20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рокладывается в цехах большой протяженности (более 100 м).</a:t>
            </a:r>
          </a:p>
          <a:p>
            <a:pPr algn="just">
              <a:lnSpc>
                <a:spcPct val="114000"/>
              </a:lnSpc>
              <a:spcAft>
                <a:spcPts val="600"/>
              </a:spcAft>
            </a:pPr>
            <a:r>
              <a:rPr lang="ru-RU" sz="20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Подходит для контроля положения крановых путей мостовых кранов.</a:t>
            </a:r>
          </a:p>
          <a:p>
            <a:pPr algn="just">
              <a:lnSpc>
                <a:spcPct val="114000"/>
              </a:lnSpc>
              <a:spcAft>
                <a:spcPts val="600"/>
              </a:spcAft>
            </a:pPr>
            <a:r>
              <a:rPr lang="ru-RU" sz="2000" dirty="0">
                <a:solidFill>
                  <a:schemeClr val="bg1"/>
                </a:solidFill>
                <a:latin typeface="Century Gothic" panose="020B0502020202020204" pitchFamily="34" charset="0"/>
              </a:rPr>
              <a:t>Согласно «Правил </a:t>
            </a:r>
            <a:r>
              <a:rPr lang="ru-RU" sz="2000" dirty="0">
                <a:solidFill>
                  <a:schemeClr val="bg1"/>
                </a:solidFill>
                <a:latin typeface="Century Gothic" panose="020B0502020202020204" pitchFamily="34" charset="0"/>
              </a:rPr>
              <a:t>безопасности опасных производственных объектов, на которых используются подъемные сооружения</a:t>
            </a:r>
            <a:r>
              <a:rPr lang="ru-RU" sz="20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», такой параметр, как </a:t>
            </a:r>
            <a:r>
              <a:rPr lang="ru-RU" sz="20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прямолинейность не контролируется. </a:t>
            </a:r>
            <a:r>
              <a:rPr lang="ru-RU" sz="20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Таким образом, точность взаимного положения пунктов внутрицеховой сети  в данном случае не играет никакой роли, так как не влияет на точность определения ширины колеи и высотного положения соседних рельсов.</a:t>
            </a:r>
            <a:endParaRPr lang="ru-RU" sz="20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027" name="Picture 3" descr="D:\СГУГиТ (коп. 24.11.18)\СТАТЬЯ ПОДКРАНОВЫЕ\В РЕДАКЦИЮ\Рис.2.tif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004"/>
          <a:stretch/>
        </p:blipFill>
        <p:spPr bwMode="auto">
          <a:xfrm>
            <a:off x="5927147" y="1092144"/>
            <a:ext cx="6065969" cy="4351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0295306"/>
      </p:ext>
    </p:extLst>
  </p:cSld>
  <p:clrMapOvr>
    <a:masterClrMapping/>
  </p:clrMapOvr>
  <p:transition spd="slow">
    <p:cover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Прямоугольник 132"/>
          <p:cNvSpPr/>
          <p:nvPr/>
        </p:nvSpPr>
        <p:spPr>
          <a:xfrm flipV="1">
            <a:off x="11993116" y="584430"/>
            <a:ext cx="198000" cy="964096"/>
          </a:xfrm>
          <a:prstGeom prst="rect">
            <a:avLst/>
          </a:prstGeom>
          <a:gradFill>
            <a:gsLst>
              <a:gs pos="17000">
                <a:srgbClr val="0000CC"/>
              </a:gs>
              <a:gs pos="54000">
                <a:srgbClr val="0070C0"/>
              </a:gs>
              <a:gs pos="83000">
                <a:srgbClr val="00B0F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5" y="-345"/>
            <a:ext cx="12193470" cy="584775"/>
          </a:xfrm>
          <a:prstGeom prst="rect">
            <a:avLst/>
          </a:prstGeom>
          <a:gradFill flip="none" rotWithShape="1">
            <a:gsLst>
              <a:gs pos="17000">
                <a:srgbClr val="0000CC"/>
              </a:gs>
              <a:gs pos="54000">
                <a:srgbClr val="0070C0"/>
              </a:gs>
              <a:gs pos="83000">
                <a:srgbClr val="00B0F0"/>
              </a:gs>
            </a:gsLst>
            <a:lin ang="0" scaled="1"/>
            <a:tileRect/>
          </a:gra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 rot="10800000" flipV="1">
            <a:off x="-2441" y="1531472"/>
            <a:ext cx="198000" cy="5148000"/>
          </a:xfrm>
          <a:prstGeom prst="rect">
            <a:avLst/>
          </a:prstGeom>
          <a:gradFill>
            <a:gsLst>
              <a:gs pos="17000">
                <a:srgbClr val="0000CC"/>
              </a:gs>
              <a:gs pos="54000">
                <a:srgbClr val="0070C0"/>
              </a:gs>
              <a:gs pos="83000">
                <a:srgbClr val="00B0F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5" y="41244"/>
            <a:ext cx="9791875" cy="5078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sz="2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    Способы создания внутрицеховой сети</a:t>
            </a:r>
            <a:endParaRPr lang="en-GB" sz="27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1200" y="24272"/>
            <a:ext cx="2390639" cy="5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Нижний колонтитул 1"/>
          <p:cNvSpPr>
            <a:spLocks noGrp="1"/>
          </p:cNvSpPr>
          <p:nvPr>
            <p:ph type="ftr" sz="quarter" idx="11"/>
          </p:nvPr>
        </p:nvSpPr>
        <p:spPr>
          <a:xfrm>
            <a:off x="11816326" y="6486633"/>
            <a:ext cx="359797" cy="365125"/>
          </a:xfrm>
        </p:spPr>
        <p:txBody>
          <a:bodyPr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6</a:t>
            </a:r>
            <a:endParaRPr lang="ru-RU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 rot="5400000">
            <a:off x="546558" y="6123675"/>
            <a:ext cx="198000" cy="1296000"/>
          </a:xfrm>
          <a:prstGeom prst="rect">
            <a:avLst/>
          </a:prstGeom>
          <a:gradFill>
            <a:gsLst>
              <a:gs pos="17000">
                <a:srgbClr val="0000CC"/>
              </a:gs>
              <a:gs pos="54000">
                <a:srgbClr val="0070C0"/>
              </a:gs>
              <a:gs pos="83000">
                <a:srgbClr val="00B0F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4" y="584430"/>
            <a:ext cx="12191875" cy="591797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332207" y="684867"/>
            <a:ext cx="11209230" cy="15727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  <a:spcAft>
                <a:spcPts val="600"/>
              </a:spcAft>
            </a:pPr>
            <a:r>
              <a:rPr lang="ru-RU" sz="20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Второй способ создания внутрицеховой сети – </a:t>
            </a:r>
            <a:r>
              <a:rPr lang="ru-RU" sz="20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линейно-угловая сеть </a:t>
            </a:r>
            <a:r>
              <a:rPr lang="ru-RU" sz="20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с большим количеством избыточных измерений, которая уравнивается как единое целое. </a:t>
            </a:r>
          </a:p>
          <a:p>
            <a:pPr algn="just">
              <a:lnSpc>
                <a:spcPct val="114000"/>
              </a:lnSpc>
              <a:spcAft>
                <a:spcPts val="600"/>
              </a:spcAft>
            </a:pPr>
            <a:r>
              <a:rPr lang="ru-RU" sz="20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Подходит для случаев создания сети в стесненных условиях цеха, а также для передачи координат с одного горизонта на другой . </a:t>
            </a:r>
            <a:endParaRPr lang="ru-RU" sz="2000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207" y="3150847"/>
            <a:ext cx="11488440" cy="2634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9212407"/>
      </p:ext>
    </p:extLst>
  </p:cSld>
  <p:clrMapOvr>
    <a:masterClrMapping/>
  </p:clrMapOvr>
  <p:transition spd="slow">
    <p:cover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Прямоугольник 132"/>
          <p:cNvSpPr/>
          <p:nvPr/>
        </p:nvSpPr>
        <p:spPr>
          <a:xfrm flipV="1">
            <a:off x="11993116" y="584430"/>
            <a:ext cx="198000" cy="964096"/>
          </a:xfrm>
          <a:prstGeom prst="rect">
            <a:avLst/>
          </a:prstGeom>
          <a:gradFill>
            <a:gsLst>
              <a:gs pos="17000">
                <a:srgbClr val="0000CC"/>
              </a:gs>
              <a:gs pos="54000">
                <a:srgbClr val="0070C0"/>
              </a:gs>
              <a:gs pos="83000">
                <a:srgbClr val="00B0F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5" y="-345"/>
            <a:ext cx="12193470" cy="584775"/>
          </a:xfrm>
          <a:prstGeom prst="rect">
            <a:avLst/>
          </a:prstGeom>
          <a:gradFill flip="none" rotWithShape="1">
            <a:gsLst>
              <a:gs pos="17000">
                <a:srgbClr val="0000CC"/>
              </a:gs>
              <a:gs pos="54000">
                <a:srgbClr val="0070C0"/>
              </a:gs>
              <a:gs pos="83000">
                <a:srgbClr val="00B0F0"/>
              </a:gs>
            </a:gsLst>
            <a:lin ang="0" scaled="1"/>
            <a:tileRect/>
          </a:gra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 rot="10800000" flipV="1">
            <a:off x="-2441" y="1531472"/>
            <a:ext cx="198000" cy="5148000"/>
          </a:xfrm>
          <a:prstGeom prst="rect">
            <a:avLst/>
          </a:prstGeom>
          <a:gradFill>
            <a:gsLst>
              <a:gs pos="17000">
                <a:srgbClr val="0000CC"/>
              </a:gs>
              <a:gs pos="54000">
                <a:srgbClr val="0070C0"/>
              </a:gs>
              <a:gs pos="83000">
                <a:srgbClr val="00B0F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5" y="41244"/>
            <a:ext cx="9791875" cy="5078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sz="2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    Внутрицеховая геодезическая сеть</a:t>
            </a:r>
            <a:endParaRPr lang="en-GB" sz="27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1200" y="24272"/>
            <a:ext cx="2390639" cy="5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Нижний колонтитул 1"/>
          <p:cNvSpPr>
            <a:spLocks noGrp="1"/>
          </p:cNvSpPr>
          <p:nvPr>
            <p:ph type="ftr" sz="quarter" idx="11"/>
          </p:nvPr>
        </p:nvSpPr>
        <p:spPr>
          <a:xfrm>
            <a:off x="11816326" y="6486633"/>
            <a:ext cx="359797" cy="365125"/>
          </a:xfrm>
        </p:spPr>
        <p:txBody>
          <a:bodyPr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7</a:t>
            </a:r>
            <a:endParaRPr lang="ru-RU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 rot="5400000">
            <a:off x="546558" y="6123675"/>
            <a:ext cx="198000" cy="1296000"/>
          </a:xfrm>
          <a:prstGeom prst="rect">
            <a:avLst/>
          </a:prstGeom>
          <a:gradFill>
            <a:gsLst>
              <a:gs pos="17000">
                <a:srgbClr val="0000CC"/>
              </a:gs>
              <a:gs pos="54000">
                <a:srgbClr val="0070C0"/>
              </a:gs>
              <a:gs pos="83000">
                <a:srgbClr val="00B0F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4" y="584430"/>
            <a:ext cx="12191875" cy="591797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332207" y="648497"/>
            <a:ext cx="11209230" cy="14666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  <a:spcAft>
                <a:spcPts val="600"/>
              </a:spcAft>
            </a:pPr>
            <a:r>
              <a:rPr lang="ru-RU" sz="2000" dirty="0" smtClean="0">
                <a:solidFill>
                  <a:schemeClr val="bg1"/>
                </a:solidFill>
              </a:rPr>
              <a:t>Пример необходимости создания внутрицеховой многоуровневой геодезической сети – съемка строительных конструкций здания и подвесного котла после аварии. Из-за перепадов температуры, точки такой сети, закрепленные на колоннах каркаса здания на разных горизонтах со временем могут заметно смещаться друг относительно друга.</a:t>
            </a:r>
            <a:endParaRPr lang="ru-RU" sz="2400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7091" y="2241610"/>
            <a:ext cx="6944647" cy="4173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олилиния 8"/>
          <p:cNvSpPr/>
          <p:nvPr/>
        </p:nvSpPr>
        <p:spPr>
          <a:xfrm>
            <a:off x="7889414" y="4105472"/>
            <a:ext cx="3672114" cy="1219200"/>
          </a:xfrm>
          <a:custGeom>
            <a:avLst/>
            <a:gdLst>
              <a:gd name="connsiteX0" fmla="*/ 0 w 3802743"/>
              <a:gd name="connsiteY0" fmla="*/ 0 h 1354148"/>
              <a:gd name="connsiteX1" fmla="*/ 1248229 w 3802743"/>
              <a:gd name="connsiteY1" fmla="*/ 1262742 h 1354148"/>
              <a:gd name="connsiteX2" fmla="*/ 3802743 w 3802743"/>
              <a:gd name="connsiteY2" fmla="*/ 1248228 h 1354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802743" h="1354148">
                <a:moveTo>
                  <a:pt x="0" y="0"/>
                </a:moveTo>
                <a:cubicBezTo>
                  <a:pt x="307219" y="527352"/>
                  <a:pt x="614439" y="1054704"/>
                  <a:pt x="1248229" y="1262742"/>
                </a:cubicBezTo>
                <a:cubicBezTo>
                  <a:pt x="1882019" y="1470780"/>
                  <a:pt x="3797905" y="1260323"/>
                  <a:pt x="3802743" y="1248228"/>
                </a:cubicBezTo>
              </a:path>
            </a:pathLst>
          </a:custGeom>
          <a:noFill/>
          <a:ln w="3492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4" name="Picture 2" descr="D:\СИБТЕХЭНЕРГО\Березовская ГРЭС\август 2016\ОТЧЕТ\IMG_079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207" y="2378750"/>
            <a:ext cx="3738688" cy="3862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2800371"/>
      </p:ext>
    </p:extLst>
  </p:cSld>
  <p:clrMapOvr>
    <a:masterClrMapping/>
  </p:clrMapOvr>
  <p:transition spd="slow">
    <p:cover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Прямоугольник 132"/>
          <p:cNvSpPr/>
          <p:nvPr/>
        </p:nvSpPr>
        <p:spPr>
          <a:xfrm flipV="1">
            <a:off x="11993116" y="584430"/>
            <a:ext cx="198000" cy="964096"/>
          </a:xfrm>
          <a:prstGeom prst="rect">
            <a:avLst/>
          </a:prstGeom>
          <a:gradFill>
            <a:gsLst>
              <a:gs pos="17000">
                <a:srgbClr val="0000CC"/>
              </a:gs>
              <a:gs pos="54000">
                <a:srgbClr val="0070C0"/>
              </a:gs>
              <a:gs pos="83000">
                <a:srgbClr val="00B0F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5" y="-345"/>
            <a:ext cx="12193470" cy="584775"/>
          </a:xfrm>
          <a:prstGeom prst="rect">
            <a:avLst/>
          </a:prstGeom>
          <a:gradFill flip="none" rotWithShape="1">
            <a:gsLst>
              <a:gs pos="17000">
                <a:srgbClr val="0000CC"/>
              </a:gs>
              <a:gs pos="54000">
                <a:srgbClr val="0070C0"/>
              </a:gs>
              <a:gs pos="83000">
                <a:srgbClr val="00B0F0"/>
              </a:gs>
            </a:gsLst>
            <a:lin ang="0" scaled="1"/>
            <a:tileRect/>
          </a:gra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 rot="10800000" flipV="1">
            <a:off x="-2441" y="1531472"/>
            <a:ext cx="198000" cy="5148000"/>
          </a:xfrm>
          <a:prstGeom prst="rect">
            <a:avLst/>
          </a:prstGeom>
          <a:gradFill>
            <a:gsLst>
              <a:gs pos="17000">
                <a:srgbClr val="0000CC"/>
              </a:gs>
              <a:gs pos="54000">
                <a:srgbClr val="0070C0"/>
              </a:gs>
              <a:gs pos="83000">
                <a:srgbClr val="00B0F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5" y="41244"/>
            <a:ext cx="9791875" cy="5078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sz="2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   Недостатки применения плоских визирных пленок</a:t>
            </a:r>
            <a:endParaRPr lang="en-GB" sz="27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1200" y="24272"/>
            <a:ext cx="2390639" cy="5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Нижний колонтитул 1"/>
          <p:cNvSpPr>
            <a:spLocks noGrp="1"/>
          </p:cNvSpPr>
          <p:nvPr>
            <p:ph type="ftr" sz="quarter" idx="11"/>
          </p:nvPr>
        </p:nvSpPr>
        <p:spPr>
          <a:xfrm>
            <a:off x="11816326" y="6486633"/>
            <a:ext cx="359797" cy="365125"/>
          </a:xfrm>
        </p:spPr>
        <p:txBody>
          <a:bodyPr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8</a:t>
            </a:r>
            <a:endParaRPr lang="ru-RU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 rot="5400000">
            <a:off x="546558" y="6123675"/>
            <a:ext cx="198000" cy="1296000"/>
          </a:xfrm>
          <a:prstGeom prst="rect">
            <a:avLst/>
          </a:prstGeom>
          <a:gradFill>
            <a:gsLst>
              <a:gs pos="17000">
                <a:srgbClr val="0000CC"/>
              </a:gs>
              <a:gs pos="54000">
                <a:srgbClr val="0070C0"/>
              </a:gs>
              <a:gs pos="83000">
                <a:srgbClr val="00B0F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4" y="584430"/>
            <a:ext cx="12191875" cy="591797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882" y="584430"/>
            <a:ext cx="11524357" cy="5787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6890502"/>
      </p:ext>
    </p:extLst>
  </p:cSld>
  <p:clrMapOvr>
    <a:masterClrMapping/>
  </p:clrMapOvr>
  <p:transition spd="slow">
    <p:cover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Прямоугольник 132"/>
          <p:cNvSpPr/>
          <p:nvPr/>
        </p:nvSpPr>
        <p:spPr>
          <a:xfrm flipV="1">
            <a:off x="11993116" y="584430"/>
            <a:ext cx="198000" cy="964096"/>
          </a:xfrm>
          <a:prstGeom prst="rect">
            <a:avLst/>
          </a:prstGeom>
          <a:gradFill>
            <a:gsLst>
              <a:gs pos="17000">
                <a:srgbClr val="0000CC"/>
              </a:gs>
              <a:gs pos="54000">
                <a:srgbClr val="0070C0"/>
              </a:gs>
              <a:gs pos="83000">
                <a:srgbClr val="00B0F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5" y="-345"/>
            <a:ext cx="12193470" cy="584775"/>
          </a:xfrm>
          <a:prstGeom prst="rect">
            <a:avLst/>
          </a:prstGeom>
          <a:gradFill flip="none" rotWithShape="1">
            <a:gsLst>
              <a:gs pos="17000">
                <a:srgbClr val="0000CC"/>
              </a:gs>
              <a:gs pos="54000">
                <a:srgbClr val="0070C0"/>
              </a:gs>
              <a:gs pos="83000">
                <a:srgbClr val="00B0F0"/>
              </a:gs>
            </a:gsLst>
            <a:lin ang="0" scaled="1"/>
            <a:tileRect/>
          </a:gra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 rot="10800000" flipV="1">
            <a:off x="-2441" y="1531472"/>
            <a:ext cx="198000" cy="5148000"/>
          </a:xfrm>
          <a:prstGeom prst="rect">
            <a:avLst/>
          </a:prstGeom>
          <a:gradFill>
            <a:gsLst>
              <a:gs pos="17000">
                <a:srgbClr val="0000CC"/>
              </a:gs>
              <a:gs pos="54000">
                <a:srgbClr val="0070C0"/>
              </a:gs>
              <a:gs pos="83000">
                <a:srgbClr val="00B0F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01023" y="41244"/>
            <a:ext cx="9791875" cy="5078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sz="2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Визирная цель в виде цилиндра</a:t>
            </a:r>
            <a:endParaRPr lang="en-GB" sz="27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1200" y="24272"/>
            <a:ext cx="2390639" cy="5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Нижний колонтитул 1"/>
          <p:cNvSpPr>
            <a:spLocks noGrp="1"/>
          </p:cNvSpPr>
          <p:nvPr>
            <p:ph type="ftr" sz="quarter" idx="11"/>
          </p:nvPr>
        </p:nvSpPr>
        <p:spPr>
          <a:xfrm>
            <a:off x="11816326" y="6486633"/>
            <a:ext cx="359797" cy="365125"/>
          </a:xfrm>
        </p:spPr>
        <p:txBody>
          <a:bodyPr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9</a:t>
            </a:r>
            <a:endParaRPr lang="ru-RU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 rot="5400000">
            <a:off x="546558" y="6123675"/>
            <a:ext cx="198000" cy="1296000"/>
          </a:xfrm>
          <a:prstGeom prst="rect">
            <a:avLst/>
          </a:prstGeom>
          <a:gradFill>
            <a:gsLst>
              <a:gs pos="17000">
                <a:srgbClr val="0000CC"/>
              </a:gs>
              <a:gs pos="54000">
                <a:srgbClr val="0070C0"/>
              </a:gs>
              <a:gs pos="83000">
                <a:srgbClr val="00B0F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4" y="584430"/>
            <a:ext cx="12191875" cy="591797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023" y="848112"/>
            <a:ext cx="11190076" cy="5436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9507377"/>
      </p:ext>
    </p:extLst>
  </p:cSld>
  <p:clrMapOvr>
    <a:masterClrMapping/>
  </p:clrMapOvr>
  <p:transition spd="slow">
    <p:cover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Прямоугольник 132"/>
          <p:cNvSpPr/>
          <p:nvPr/>
        </p:nvSpPr>
        <p:spPr>
          <a:xfrm flipV="1">
            <a:off x="11993116" y="584430"/>
            <a:ext cx="198000" cy="964096"/>
          </a:xfrm>
          <a:prstGeom prst="rect">
            <a:avLst/>
          </a:prstGeom>
          <a:gradFill>
            <a:gsLst>
              <a:gs pos="17000">
                <a:srgbClr val="0000CC"/>
              </a:gs>
              <a:gs pos="54000">
                <a:srgbClr val="0070C0"/>
              </a:gs>
              <a:gs pos="83000">
                <a:srgbClr val="00B0F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5" y="-345"/>
            <a:ext cx="12193470" cy="584775"/>
          </a:xfrm>
          <a:prstGeom prst="rect">
            <a:avLst/>
          </a:prstGeom>
          <a:gradFill flip="none" rotWithShape="1">
            <a:gsLst>
              <a:gs pos="17000">
                <a:srgbClr val="0000CC"/>
              </a:gs>
              <a:gs pos="54000">
                <a:srgbClr val="0070C0"/>
              </a:gs>
              <a:gs pos="83000">
                <a:srgbClr val="00B0F0"/>
              </a:gs>
            </a:gsLst>
            <a:lin ang="0" scaled="1"/>
            <a:tileRect/>
          </a:gra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 rot="10800000" flipV="1">
            <a:off x="-2441" y="1531472"/>
            <a:ext cx="198000" cy="5148000"/>
          </a:xfrm>
          <a:prstGeom prst="rect">
            <a:avLst/>
          </a:prstGeom>
          <a:gradFill>
            <a:gsLst>
              <a:gs pos="17000">
                <a:srgbClr val="0000CC"/>
              </a:gs>
              <a:gs pos="54000">
                <a:srgbClr val="0070C0"/>
              </a:gs>
              <a:gs pos="83000">
                <a:srgbClr val="00B0F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5" y="64327"/>
            <a:ext cx="9791875" cy="46166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   Проложение «хода засечками» с применением отвесов</a:t>
            </a:r>
            <a:endParaRPr lang="en-GB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1200" y="24272"/>
            <a:ext cx="2390639" cy="5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Нижний колонтитул 1"/>
          <p:cNvSpPr>
            <a:spLocks noGrp="1"/>
          </p:cNvSpPr>
          <p:nvPr>
            <p:ph type="ftr" sz="quarter" idx="11"/>
          </p:nvPr>
        </p:nvSpPr>
        <p:spPr>
          <a:xfrm>
            <a:off x="11477894" y="6486633"/>
            <a:ext cx="698230" cy="365125"/>
          </a:xfrm>
        </p:spPr>
        <p:txBody>
          <a:bodyPr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10</a:t>
            </a:r>
            <a:endParaRPr lang="ru-RU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 rot="5400000">
            <a:off x="546558" y="6123675"/>
            <a:ext cx="198000" cy="1296000"/>
          </a:xfrm>
          <a:prstGeom prst="rect">
            <a:avLst/>
          </a:prstGeom>
          <a:gradFill>
            <a:gsLst>
              <a:gs pos="17000">
                <a:srgbClr val="0000CC"/>
              </a:gs>
              <a:gs pos="54000">
                <a:srgbClr val="0070C0"/>
              </a:gs>
              <a:gs pos="83000">
                <a:srgbClr val="00B0F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4" y="584430"/>
            <a:ext cx="12191875" cy="591797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982" y="700314"/>
            <a:ext cx="11146969" cy="3483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Прямая со стрелкой 4"/>
          <p:cNvCxnSpPr/>
          <p:nvPr/>
        </p:nvCxnSpPr>
        <p:spPr>
          <a:xfrm>
            <a:off x="587500" y="4310742"/>
            <a:ext cx="10890393" cy="36285"/>
          </a:xfrm>
          <a:prstGeom prst="straightConnector1">
            <a:avLst/>
          </a:prstGeom>
          <a:ln w="28575">
            <a:solidFill>
              <a:schemeClr val="bg1"/>
            </a:solidFill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244009" y="3831120"/>
            <a:ext cx="14369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30 м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17" name="Равнобедренный треугольник 16"/>
          <p:cNvSpPr/>
          <p:nvPr/>
        </p:nvSpPr>
        <p:spPr>
          <a:xfrm>
            <a:off x="642954" y="1727200"/>
            <a:ext cx="348343" cy="370114"/>
          </a:xfrm>
          <a:prstGeom prst="triangl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Равнобедренный треугольник 18"/>
          <p:cNvSpPr/>
          <p:nvPr/>
        </p:nvSpPr>
        <p:spPr>
          <a:xfrm>
            <a:off x="584894" y="3059116"/>
            <a:ext cx="348343" cy="370114"/>
          </a:xfrm>
          <a:prstGeom prst="triangl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Равнобедренный треугольник 19"/>
          <p:cNvSpPr/>
          <p:nvPr/>
        </p:nvSpPr>
        <p:spPr>
          <a:xfrm>
            <a:off x="10648998" y="1912257"/>
            <a:ext cx="348343" cy="370114"/>
          </a:xfrm>
          <a:prstGeom prst="triangl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/>
          <p:cNvSpPr txBox="1"/>
          <p:nvPr/>
        </p:nvSpPr>
        <p:spPr>
          <a:xfrm rot="18490383">
            <a:off x="5244008" y="1567516"/>
            <a:ext cx="14369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3 м</a:t>
            </a:r>
            <a:endParaRPr lang="ru-RU" sz="2400" b="1" dirty="0">
              <a:solidFill>
                <a:srgbClr val="FF0000"/>
              </a:solidFill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2297721"/>
              </p:ext>
            </p:extLst>
          </p:nvPr>
        </p:nvGraphicFramePr>
        <p:xfrm>
          <a:off x="423332" y="4517788"/>
          <a:ext cx="5418668" cy="175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4667"/>
                <a:gridCol w="1572472"/>
                <a:gridCol w="1473200"/>
                <a:gridCol w="1018329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</a:rPr>
                        <a:t>Координаты</a:t>
                      </a:r>
                      <a:endParaRPr lang="ru-RU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ST5</a:t>
                      </a:r>
                      <a:r>
                        <a:rPr lang="en-US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ru-RU" baseline="0" dirty="0" smtClean="0">
                          <a:solidFill>
                            <a:schemeClr val="bg1"/>
                          </a:solidFill>
                        </a:rPr>
                        <a:t>из хода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solidFill>
                            <a:schemeClr val="bg1"/>
                          </a:solidFill>
                        </a:rPr>
                        <a:t>ST5</a:t>
                      </a:r>
                      <a:r>
                        <a:rPr lang="en-US" sz="1800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ru-RU" sz="1800" baseline="0" dirty="0" smtClean="0">
                          <a:solidFill>
                            <a:schemeClr val="bg1"/>
                          </a:solidFill>
                        </a:rPr>
                        <a:t>эталон</a:t>
                      </a:r>
                      <a:endParaRPr lang="ru-RU" sz="1800" dirty="0" smtClean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endParaRPr lang="ru-RU" sz="18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800" dirty="0" smtClean="0">
                          <a:solidFill>
                            <a:schemeClr val="bg1"/>
                          </a:solidFill>
                        </a:rPr>
                        <a:t>Δ</a:t>
                      </a:r>
                      <a:r>
                        <a:rPr lang="ru-RU" sz="1800" dirty="0" smtClean="0">
                          <a:solidFill>
                            <a:schemeClr val="bg1"/>
                          </a:solidFill>
                        </a:rPr>
                        <a:t>, мм</a:t>
                      </a:r>
                      <a:endParaRPr lang="ru-RU" sz="18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X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100,141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100,134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 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206,614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206,611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111,705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111,703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cxnSp>
        <p:nvCxnSpPr>
          <p:cNvPr id="13" name="Прямая со стрелкой 12"/>
          <p:cNvCxnSpPr/>
          <p:nvPr/>
        </p:nvCxnSpPr>
        <p:spPr>
          <a:xfrm>
            <a:off x="819838" y="1270000"/>
            <a:ext cx="947440" cy="1270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V="1">
            <a:off x="819838" y="700314"/>
            <a:ext cx="0" cy="569686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1767278" y="969664"/>
            <a:ext cx="14369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y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88982" y="547801"/>
            <a:ext cx="14369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x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079930" y="5025072"/>
            <a:ext cx="466766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Оценка точности из КРЕДО ДАТ</a:t>
            </a:r>
          </a:p>
          <a:p>
            <a:r>
              <a:rPr lang="ru-RU" b="1" dirty="0" err="1" smtClean="0">
                <a:solidFill>
                  <a:schemeClr val="bg1"/>
                </a:solidFill>
              </a:rPr>
              <a:t>Mx</a:t>
            </a:r>
            <a:r>
              <a:rPr lang="en-US" b="1" dirty="0" smtClean="0">
                <a:solidFill>
                  <a:schemeClr val="bg1"/>
                </a:solidFill>
              </a:rPr>
              <a:t> = 6,9 </a:t>
            </a:r>
            <a:r>
              <a:rPr lang="ru-RU" b="1" dirty="0" smtClean="0">
                <a:solidFill>
                  <a:schemeClr val="bg1"/>
                </a:solidFill>
              </a:rPr>
              <a:t>мм</a:t>
            </a:r>
          </a:p>
          <a:p>
            <a:r>
              <a:rPr lang="ru-RU" b="1" dirty="0" err="1" smtClean="0">
                <a:solidFill>
                  <a:schemeClr val="bg1"/>
                </a:solidFill>
              </a:rPr>
              <a:t>My</a:t>
            </a:r>
            <a:r>
              <a:rPr lang="ru-RU" b="1" dirty="0" smtClean="0">
                <a:solidFill>
                  <a:schemeClr val="bg1"/>
                </a:solidFill>
              </a:rPr>
              <a:t> = 1,5 мм</a:t>
            </a:r>
          </a:p>
          <a:p>
            <a:r>
              <a:rPr lang="ru-RU" b="1" dirty="0" err="1" smtClean="0">
                <a:solidFill>
                  <a:schemeClr val="bg1"/>
                </a:solidFill>
              </a:rPr>
              <a:t>Mh</a:t>
            </a:r>
            <a:r>
              <a:rPr lang="ru-RU" b="1" dirty="0" smtClean="0">
                <a:solidFill>
                  <a:schemeClr val="bg1"/>
                </a:solidFill>
              </a:rPr>
              <a:t> = 1,2 мм</a:t>
            </a:r>
          </a:p>
          <a:p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7509810"/>
      </p:ext>
    </p:extLst>
  </p:cSld>
  <p:clrMapOvr>
    <a:masterClrMapping/>
  </p:clrMapOvr>
  <p:transition spd="slow">
    <p:cover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Прямоугольник 132"/>
          <p:cNvSpPr/>
          <p:nvPr/>
        </p:nvSpPr>
        <p:spPr>
          <a:xfrm flipV="1">
            <a:off x="11993116" y="584430"/>
            <a:ext cx="198000" cy="964096"/>
          </a:xfrm>
          <a:prstGeom prst="rect">
            <a:avLst/>
          </a:prstGeom>
          <a:gradFill>
            <a:gsLst>
              <a:gs pos="17000">
                <a:srgbClr val="0000CC"/>
              </a:gs>
              <a:gs pos="54000">
                <a:srgbClr val="0070C0"/>
              </a:gs>
              <a:gs pos="83000">
                <a:srgbClr val="00B0F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5" y="-345"/>
            <a:ext cx="12193470" cy="584775"/>
          </a:xfrm>
          <a:prstGeom prst="rect">
            <a:avLst/>
          </a:prstGeom>
          <a:gradFill flip="none" rotWithShape="1">
            <a:gsLst>
              <a:gs pos="17000">
                <a:srgbClr val="0000CC"/>
              </a:gs>
              <a:gs pos="54000">
                <a:srgbClr val="0070C0"/>
              </a:gs>
              <a:gs pos="83000">
                <a:srgbClr val="00B0F0"/>
              </a:gs>
            </a:gsLst>
            <a:lin ang="0" scaled="1"/>
            <a:tileRect/>
          </a:gra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 rot="10800000" flipV="1">
            <a:off x="-2441" y="1531472"/>
            <a:ext cx="198000" cy="5148000"/>
          </a:xfrm>
          <a:prstGeom prst="rect">
            <a:avLst/>
          </a:prstGeom>
          <a:gradFill>
            <a:gsLst>
              <a:gs pos="17000">
                <a:srgbClr val="0000CC"/>
              </a:gs>
              <a:gs pos="54000">
                <a:srgbClr val="0070C0"/>
              </a:gs>
              <a:gs pos="83000">
                <a:srgbClr val="00B0F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5" y="64327"/>
            <a:ext cx="9791875" cy="46166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   Комбинированный способ создания внутрицеховой сети</a:t>
            </a:r>
            <a:endParaRPr lang="en-GB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1200" y="24272"/>
            <a:ext cx="2390639" cy="5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Нижний колонтитул 1"/>
          <p:cNvSpPr>
            <a:spLocks noGrp="1"/>
          </p:cNvSpPr>
          <p:nvPr>
            <p:ph type="ftr" sz="quarter" idx="11"/>
          </p:nvPr>
        </p:nvSpPr>
        <p:spPr>
          <a:xfrm>
            <a:off x="11352262" y="6486633"/>
            <a:ext cx="823861" cy="365125"/>
          </a:xfrm>
        </p:spPr>
        <p:txBody>
          <a:bodyPr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11</a:t>
            </a:r>
            <a:endParaRPr lang="ru-RU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 rot="5400000">
            <a:off x="546558" y="6123675"/>
            <a:ext cx="198000" cy="1296000"/>
          </a:xfrm>
          <a:prstGeom prst="rect">
            <a:avLst/>
          </a:prstGeom>
          <a:gradFill>
            <a:gsLst>
              <a:gs pos="17000">
                <a:srgbClr val="0000CC"/>
              </a:gs>
              <a:gs pos="54000">
                <a:srgbClr val="0070C0"/>
              </a:gs>
              <a:gs pos="83000">
                <a:srgbClr val="00B0F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4" y="584430"/>
            <a:ext cx="12191875" cy="591797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2251881" y="2097314"/>
            <a:ext cx="7540119" cy="18605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5500048" y="2367465"/>
            <a:ext cx="7915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ЦЕХ</a:t>
            </a:r>
            <a:endParaRPr lang="ru-RU" dirty="0">
              <a:solidFill>
                <a:schemeClr val="bg1"/>
              </a:solidFill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flipH="1" flipV="1">
            <a:off x="991298" y="2736798"/>
            <a:ext cx="1779198" cy="32231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 flipV="1">
            <a:off x="991297" y="969664"/>
            <a:ext cx="1494438" cy="176713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2485735" y="969664"/>
            <a:ext cx="3014313" cy="30033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5500048" y="1270000"/>
            <a:ext cx="549729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48" name="Прямая соединительная линия 2047"/>
          <p:cNvCxnSpPr/>
          <p:nvPr/>
        </p:nvCxnSpPr>
        <p:spPr>
          <a:xfrm>
            <a:off x="10997341" y="1270000"/>
            <a:ext cx="234766" cy="197417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Равнобедренный треугольник 18"/>
          <p:cNvSpPr/>
          <p:nvPr/>
        </p:nvSpPr>
        <p:spPr>
          <a:xfrm>
            <a:off x="5223349" y="994941"/>
            <a:ext cx="348343" cy="370114"/>
          </a:xfrm>
          <a:prstGeom prst="triangle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Равнобедренный треугольник 16"/>
          <p:cNvSpPr/>
          <p:nvPr/>
        </p:nvSpPr>
        <p:spPr>
          <a:xfrm>
            <a:off x="2311563" y="746514"/>
            <a:ext cx="348343" cy="370114"/>
          </a:xfrm>
          <a:prstGeom prst="triangle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52" name="Овал 2051"/>
          <p:cNvSpPr/>
          <p:nvPr/>
        </p:nvSpPr>
        <p:spPr>
          <a:xfrm>
            <a:off x="872528" y="2622566"/>
            <a:ext cx="237538" cy="203522"/>
          </a:xfrm>
          <a:prstGeom prst="ellipse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Овал 38"/>
          <p:cNvSpPr/>
          <p:nvPr/>
        </p:nvSpPr>
        <p:spPr>
          <a:xfrm>
            <a:off x="10857750" y="1205030"/>
            <a:ext cx="237538" cy="203522"/>
          </a:xfrm>
          <a:prstGeom prst="ellipse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Овал 39"/>
          <p:cNvSpPr/>
          <p:nvPr/>
        </p:nvSpPr>
        <p:spPr>
          <a:xfrm>
            <a:off x="11114724" y="3142412"/>
            <a:ext cx="237538" cy="203522"/>
          </a:xfrm>
          <a:prstGeom prst="ellipse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Овал 41"/>
          <p:cNvSpPr/>
          <p:nvPr/>
        </p:nvSpPr>
        <p:spPr>
          <a:xfrm>
            <a:off x="2636271" y="2938890"/>
            <a:ext cx="237538" cy="203522"/>
          </a:xfrm>
          <a:prstGeom prst="ellipse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0672" y="2367465"/>
            <a:ext cx="6655628" cy="1303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" name="Овал 40"/>
          <p:cNvSpPr/>
          <p:nvPr/>
        </p:nvSpPr>
        <p:spPr>
          <a:xfrm>
            <a:off x="8670389" y="2815834"/>
            <a:ext cx="237538" cy="203522"/>
          </a:xfrm>
          <a:prstGeom prst="ellipse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050" name="Прямая соединительная линия 2049"/>
          <p:cNvCxnSpPr>
            <a:endCxn id="41" idx="4"/>
          </p:cNvCxnSpPr>
          <p:nvPr/>
        </p:nvCxnSpPr>
        <p:spPr>
          <a:xfrm flipH="1" flipV="1">
            <a:off x="8789158" y="3019356"/>
            <a:ext cx="2442950" cy="22481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Овал 46"/>
          <p:cNvSpPr/>
          <p:nvPr/>
        </p:nvSpPr>
        <p:spPr>
          <a:xfrm>
            <a:off x="2485735" y="2957355"/>
            <a:ext cx="237538" cy="203522"/>
          </a:xfrm>
          <a:prstGeom prst="ellipse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058" name="Прямая соединительная линия 2057"/>
          <p:cNvCxnSpPr>
            <a:stCxn id="47" idx="7"/>
          </p:cNvCxnSpPr>
          <p:nvPr/>
        </p:nvCxnSpPr>
        <p:spPr>
          <a:xfrm flipV="1">
            <a:off x="2688486" y="2836364"/>
            <a:ext cx="185323" cy="1507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Прямоугольник 52"/>
          <p:cNvSpPr/>
          <p:nvPr/>
        </p:nvSpPr>
        <p:spPr>
          <a:xfrm>
            <a:off x="491446" y="4319744"/>
            <a:ext cx="11209230" cy="15092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  <a:spcAft>
                <a:spcPts val="600"/>
              </a:spcAft>
            </a:pPr>
            <a:r>
              <a:rPr lang="en-US" sz="2400" dirty="0" smtClean="0">
                <a:solidFill>
                  <a:schemeClr val="bg1"/>
                </a:solidFill>
              </a:rPr>
              <a:t>I</a:t>
            </a:r>
            <a:r>
              <a:rPr lang="ru-RU" sz="2400" dirty="0" smtClean="0">
                <a:solidFill>
                  <a:schemeClr val="bg1"/>
                </a:solidFill>
              </a:rPr>
              <a:t> ступень – ход полигонометрии снаружи производственного цеха;</a:t>
            </a:r>
          </a:p>
          <a:p>
            <a:pPr algn="just">
              <a:lnSpc>
                <a:spcPct val="114000"/>
              </a:lnSpc>
              <a:spcAft>
                <a:spcPts val="600"/>
              </a:spcAft>
            </a:pPr>
            <a:r>
              <a:rPr lang="en-US" sz="2400" dirty="0" smtClean="0">
                <a:solidFill>
                  <a:schemeClr val="bg1"/>
                </a:solidFill>
              </a:rPr>
              <a:t>II</a:t>
            </a:r>
            <a:r>
              <a:rPr lang="ru-RU" sz="2400" dirty="0" smtClean="0">
                <a:solidFill>
                  <a:schemeClr val="bg1"/>
                </a:solidFill>
              </a:rPr>
              <a:t> ступень – «ход засечками» внутри производственного цеха (точки с торцов  </a:t>
            </a:r>
          </a:p>
          <a:p>
            <a:pPr algn="just">
              <a:lnSpc>
                <a:spcPct val="114000"/>
              </a:lnSpc>
              <a:spcAft>
                <a:spcPts val="600"/>
              </a:spcAft>
            </a:pP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smtClean="0">
                <a:solidFill>
                  <a:schemeClr val="bg1"/>
                </a:solidFill>
              </a:rPr>
              <a:t>                   здания, переданные с улицы принимаются как исходные).</a:t>
            </a:r>
            <a:endParaRPr lang="ru-RU" sz="2400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9202727"/>
      </p:ext>
    </p:extLst>
  </p:cSld>
  <p:clrMapOvr>
    <a:masterClrMapping/>
  </p:clrMapOvr>
  <p:transition spd="slow">
    <p:cover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Прямоугольник 132"/>
          <p:cNvSpPr/>
          <p:nvPr/>
        </p:nvSpPr>
        <p:spPr>
          <a:xfrm flipV="1">
            <a:off x="11993116" y="584430"/>
            <a:ext cx="198000" cy="964096"/>
          </a:xfrm>
          <a:prstGeom prst="rect">
            <a:avLst/>
          </a:prstGeom>
          <a:gradFill>
            <a:gsLst>
              <a:gs pos="17000">
                <a:srgbClr val="0000CC"/>
              </a:gs>
              <a:gs pos="54000">
                <a:srgbClr val="0070C0"/>
              </a:gs>
              <a:gs pos="83000">
                <a:srgbClr val="00B0F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5" y="-345"/>
            <a:ext cx="12193470" cy="584775"/>
          </a:xfrm>
          <a:prstGeom prst="rect">
            <a:avLst/>
          </a:prstGeom>
          <a:gradFill flip="none" rotWithShape="1">
            <a:gsLst>
              <a:gs pos="17000">
                <a:srgbClr val="0000CC"/>
              </a:gs>
              <a:gs pos="54000">
                <a:srgbClr val="0070C0"/>
              </a:gs>
              <a:gs pos="83000">
                <a:srgbClr val="00B0F0"/>
              </a:gs>
            </a:gsLst>
            <a:lin ang="0" scaled="1"/>
            <a:tileRect/>
          </a:gra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 rot="10800000" flipV="1">
            <a:off x="-2441" y="1531472"/>
            <a:ext cx="198000" cy="5148000"/>
          </a:xfrm>
          <a:prstGeom prst="rect">
            <a:avLst/>
          </a:prstGeom>
          <a:gradFill>
            <a:gsLst>
              <a:gs pos="17000">
                <a:srgbClr val="0000CC"/>
              </a:gs>
              <a:gs pos="54000">
                <a:srgbClr val="0070C0"/>
              </a:gs>
              <a:gs pos="83000">
                <a:srgbClr val="00B0F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5" y="64327"/>
            <a:ext cx="9791875" cy="46166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   Выводы</a:t>
            </a:r>
            <a:endParaRPr lang="en-GB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1200" y="24272"/>
            <a:ext cx="2390639" cy="5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Нижний колонтитул 1"/>
          <p:cNvSpPr>
            <a:spLocks noGrp="1"/>
          </p:cNvSpPr>
          <p:nvPr>
            <p:ph type="ftr" sz="quarter" idx="11"/>
          </p:nvPr>
        </p:nvSpPr>
        <p:spPr>
          <a:xfrm>
            <a:off x="11122926" y="6486633"/>
            <a:ext cx="1053198" cy="365125"/>
          </a:xfrm>
        </p:spPr>
        <p:txBody>
          <a:bodyPr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12</a:t>
            </a:r>
            <a:endParaRPr lang="ru-RU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 rot="5400000">
            <a:off x="546558" y="6123675"/>
            <a:ext cx="198000" cy="1296000"/>
          </a:xfrm>
          <a:prstGeom prst="rect">
            <a:avLst/>
          </a:prstGeom>
          <a:gradFill>
            <a:gsLst>
              <a:gs pos="17000">
                <a:srgbClr val="0000CC"/>
              </a:gs>
              <a:gs pos="54000">
                <a:srgbClr val="0070C0"/>
              </a:gs>
              <a:gs pos="83000">
                <a:srgbClr val="00B0F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4" y="584430"/>
            <a:ext cx="12191875" cy="591797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058" name="Прямая соединительная линия 2057"/>
          <p:cNvCxnSpPr/>
          <p:nvPr/>
        </p:nvCxnSpPr>
        <p:spPr>
          <a:xfrm flipV="1">
            <a:off x="2688486" y="2836364"/>
            <a:ext cx="185323" cy="1507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Прямоугольник 52"/>
          <p:cNvSpPr/>
          <p:nvPr/>
        </p:nvSpPr>
        <p:spPr>
          <a:xfrm>
            <a:off x="195560" y="1180759"/>
            <a:ext cx="11209230" cy="44566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14000"/>
              </a:lnSpc>
              <a:spcAft>
                <a:spcPts val="600"/>
              </a:spcAft>
              <a:buAutoNum type="arabicPeriod"/>
            </a:pPr>
            <a:r>
              <a:rPr lang="ru-RU" sz="2000" dirty="0" smtClean="0">
                <a:solidFill>
                  <a:schemeClr val="bg1"/>
                </a:solidFill>
              </a:rPr>
              <a:t>Требования к точности создания внутрицеховой сети должны рассчитываться исходя их технологических допусков на взаимное положение частей технологического оборудования или проектного положения строительных конструкций (на этапе строительства или реконструкции).</a:t>
            </a:r>
            <a:endParaRPr lang="ru-R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457200" indent="-457200" algn="just">
              <a:lnSpc>
                <a:spcPct val="114000"/>
              </a:lnSpc>
              <a:spcAft>
                <a:spcPts val="600"/>
              </a:spcAft>
              <a:buAutoNum type="arabicPeriod"/>
            </a:pPr>
            <a:r>
              <a:rPr lang="ru-RU" sz="2000" dirty="0">
                <a:solidFill>
                  <a:schemeClr val="bg1"/>
                </a:solidFill>
              </a:rPr>
              <a:t>В </a:t>
            </a:r>
            <a:r>
              <a:rPr lang="ru-RU" sz="2000" dirty="0" smtClean="0">
                <a:solidFill>
                  <a:schemeClr val="bg1"/>
                </a:solidFill>
              </a:rPr>
              <a:t>зависимости от размеров цеха и условий внутри него геодезическая сеть может создавать в виде ходов полигонометрии или линейно-угловой сети. В отдельных случаях целесообразно комбинировать эти методы. </a:t>
            </a:r>
          </a:p>
          <a:p>
            <a:pPr marL="457200" indent="-457200" algn="just">
              <a:lnSpc>
                <a:spcPct val="114000"/>
              </a:lnSpc>
              <a:spcAft>
                <a:spcPts val="600"/>
              </a:spcAft>
              <a:buAutoNum type="arabicPeriod"/>
            </a:pPr>
            <a:r>
              <a:rPr lang="ru-RU" sz="2000" dirty="0" smtClean="0">
                <a:solidFill>
                  <a:schemeClr val="bg1"/>
                </a:solidFill>
              </a:rPr>
              <a:t>Применение в качестве визирных целей отвесов,  позволяет в стесненных условиях цеха сделать процесс сгущения внутрицеховой сети более мобильным. В случае «хода засечками», состоящего из двух висячих станций, средняя квадратическая ошибка определения координат конечной станции не превысила 3 мм, даже при коротких расстояниях (3-4 метра). </a:t>
            </a:r>
            <a:endParaRPr lang="ru-RU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3745608"/>
      </p:ext>
    </p:extLst>
  </p:cSld>
  <p:clrMapOvr>
    <a:masterClrMapping/>
  </p:clrMapOvr>
  <p:transition spd="slow">
    <p:cover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1">
          <a:gsLst>
            <a:gs pos="0">
              <a:schemeClr val="bg2">
                <a:lumMod val="10000"/>
                <a:lumOff val="90000"/>
              </a:schemeClr>
            </a:gs>
            <a:gs pos="94000">
              <a:schemeClr val="bg2">
                <a:lumMod val="50000"/>
              </a:schemeClr>
            </a:gs>
            <a:gs pos="10000">
              <a:schemeClr val="tx2">
                <a:lumMod val="20000"/>
                <a:lumOff val="80000"/>
              </a:schemeClr>
            </a:gs>
            <a:gs pos="61000">
              <a:schemeClr val="bg2">
                <a:lumMod val="75000"/>
              </a:schemeClr>
            </a:gs>
            <a:gs pos="29000">
              <a:schemeClr val="bg2">
                <a:lumMod val="50000"/>
                <a:lumOff val="50000"/>
              </a:schemeClr>
            </a:gs>
            <a:gs pos="19000">
              <a:schemeClr val="bg2">
                <a:lumMod val="30000"/>
                <a:lumOff val="70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Группа 29"/>
          <p:cNvGrpSpPr/>
          <p:nvPr/>
        </p:nvGrpSpPr>
        <p:grpSpPr>
          <a:xfrm>
            <a:off x="-32483" y="-144463"/>
            <a:ext cx="6128505" cy="7006469"/>
            <a:chOff x="-32483" y="-144463"/>
            <a:chExt cx="6128505" cy="7006469"/>
          </a:xfrm>
        </p:grpSpPr>
        <p:sp>
          <p:nvSpPr>
            <p:cNvPr id="32" name="Прямоугольный треугольник 31"/>
            <p:cNvSpPr/>
            <p:nvPr/>
          </p:nvSpPr>
          <p:spPr>
            <a:xfrm>
              <a:off x="12021" y="0"/>
              <a:ext cx="6084000" cy="6858000"/>
            </a:xfrm>
            <a:prstGeom prst="rtTriangle">
              <a:avLst/>
            </a:prstGeom>
            <a:solidFill>
              <a:schemeClr val="tx1">
                <a:alpha val="1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/>
            </a:p>
          </p:txBody>
        </p:sp>
        <p:sp>
          <p:nvSpPr>
            <p:cNvPr id="34" name="AutoShape 16" descr="ÐÐ°ÑÑÐ¸Ð½ÐºÐ¸ Ð¿Ð¾ Ð·Ð°Ð¿ÑÐ¾ÑÑ ÐºÐ°ÑÑÐ¾Ð³ÑÐ°ÑÐ¸ÑÐµÑÐºÐ°Ñ Ð¿ÑÐ¾ÐµÐºÑÐ¸Ñ"/>
            <p:cNvSpPr>
              <a:spLocks noChangeAspect="1" noChangeArrowheads="1"/>
            </p:cNvSpPr>
            <p:nvPr/>
          </p:nvSpPr>
          <p:spPr bwMode="auto">
            <a:xfrm>
              <a:off x="155575" y="-144463"/>
              <a:ext cx="304800" cy="3048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" name="AutoShape 18" descr="ÐÐ°ÑÑÐ¸Ð½ÐºÐ¸ Ð¿Ð¾ Ð·Ð°Ð¿ÑÐ¾ÑÑ ÐºÐ°ÑÑÐ¾Ð³ÑÐ°ÑÐ¸ÑÐµÑÐºÐ°Ñ Ð¿ÑÐ¾ÐµÐºÑÐ¸Ñ"/>
            <p:cNvSpPr>
              <a:spLocks noChangeAspect="1" noChangeArrowheads="1"/>
            </p:cNvSpPr>
            <p:nvPr/>
          </p:nvSpPr>
          <p:spPr bwMode="auto">
            <a:xfrm>
              <a:off x="307975" y="7937"/>
              <a:ext cx="304800" cy="3048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" name="AutoShape 20" descr="ÐÐ°ÑÑÐ¸Ð½ÐºÐ¸ Ð¿Ð¾ Ð·Ð°Ð¿ÑÐ¾ÑÑ ÐºÐ°ÑÑÐ¾Ð³ÑÐ°ÑÐ¸ÑÐµÑÐºÐ°Ñ Ð¿ÑÐ¾ÐµÐºÑÐ¸Ñ"/>
            <p:cNvSpPr>
              <a:spLocks noChangeAspect="1" noChangeArrowheads="1"/>
            </p:cNvSpPr>
            <p:nvPr/>
          </p:nvSpPr>
          <p:spPr bwMode="auto">
            <a:xfrm>
              <a:off x="460375" y="160337"/>
              <a:ext cx="304800" cy="3048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" name="Прямоугольный треугольник 36"/>
            <p:cNvSpPr/>
            <p:nvPr/>
          </p:nvSpPr>
          <p:spPr>
            <a:xfrm rot="5400000">
              <a:off x="-376988" y="380982"/>
              <a:ext cx="6843990" cy="6102030"/>
            </a:xfrm>
            <a:prstGeom prst="rtTriangle">
              <a:avLst/>
            </a:prstGeom>
            <a:solidFill>
              <a:schemeClr val="tx1">
                <a:alpha val="1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/>
            </a:p>
          </p:txBody>
        </p:sp>
        <p:sp>
          <p:nvSpPr>
            <p:cNvPr id="38" name="Прямоугольный треугольник 37"/>
            <p:cNvSpPr/>
            <p:nvPr/>
          </p:nvSpPr>
          <p:spPr>
            <a:xfrm rot="5400000">
              <a:off x="-193369" y="177306"/>
              <a:ext cx="3381216" cy="3006494"/>
            </a:xfrm>
            <a:prstGeom prst="rtTriangle">
              <a:avLst/>
            </a:prstGeom>
            <a:solidFill>
              <a:schemeClr val="tx1">
                <a:alpha val="1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/>
            </a:p>
          </p:txBody>
        </p:sp>
        <p:sp>
          <p:nvSpPr>
            <p:cNvPr id="39" name="Прямоугольный треугольник 38"/>
            <p:cNvSpPr/>
            <p:nvPr/>
          </p:nvSpPr>
          <p:spPr>
            <a:xfrm>
              <a:off x="-32483" y="3272010"/>
              <a:ext cx="3061533" cy="3589996"/>
            </a:xfrm>
            <a:prstGeom prst="rtTriangle">
              <a:avLst/>
            </a:prstGeom>
            <a:solidFill>
              <a:schemeClr val="tx1">
                <a:alpha val="1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/>
            </a:p>
          </p:txBody>
        </p:sp>
      </p:grpSp>
      <p:sp>
        <p:nvSpPr>
          <p:cNvPr id="28" name="Прямоугольник 27"/>
          <p:cNvSpPr/>
          <p:nvPr/>
        </p:nvSpPr>
        <p:spPr>
          <a:xfrm>
            <a:off x="-1925" y="750627"/>
            <a:ext cx="12186000" cy="1404000"/>
          </a:xfrm>
          <a:prstGeom prst="rect">
            <a:avLst/>
          </a:prstGeom>
          <a:solidFill>
            <a:schemeClr val="tx1"/>
          </a:solidFill>
          <a:ln w="6350">
            <a:solidFill>
              <a:schemeClr val="tx1">
                <a:lumMod val="8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815138"/>
            <a:r>
              <a:rPr lang="ru-RU" b="1" i="1" dirty="0">
                <a:solidFill>
                  <a:schemeClr val="bg1"/>
                </a:solidFill>
              </a:rPr>
              <a:t>Создание внутрицеховой геодезической сети с применением отвесов</a:t>
            </a:r>
            <a:endParaRPr lang="ru-RU" b="1" cap="all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AutoShape 16" descr="ÐÐ°ÑÑÐ¸Ð½ÐºÐ¸ Ð¿Ð¾ Ð·Ð°Ð¿ÑÐ¾ÑÑ ÐºÐ°ÑÑÐ¾Ð³ÑÐ°ÑÐ¸ÑÐµÑÐºÐ°Ñ Ð¿ÑÐ¾ÐµÐºÑÐ¸Ñ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18" descr="ÐÐ°ÑÑÐ¸Ð½ÐºÐ¸ Ð¿Ð¾ Ð·Ð°Ð¿ÑÐ¾ÑÑ ÐºÐ°ÑÑÐ¾Ð³ÑÐ°ÑÐ¸ÑÐµÑÐºÐ°Ñ Ð¿ÑÐ¾ÐµÐºÑÐ¸Ñ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" name="AutoShape 20" descr="ÐÐ°ÑÑÐ¸Ð½ÐºÐ¸ Ð¿Ð¾ Ð·Ð°Ð¿ÑÐ¾ÑÑ ÐºÐ°ÑÑÐ¾Ð³ÑÐ°ÑÐ¸ÑÐµÑÐºÐ°Ñ Ð¿ÑÐ¾ÐµÐºÑÐ¸Ñ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4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19" y="958882"/>
            <a:ext cx="4143775" cy="93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" name="Прямоугольник 40"/>
          <p:cNvSpPr/>
          <p:nvPr/>
        </p:nvSpPr>
        <p:spPr>
          <a:xfrm>
            <a:off x="9093313" y="4936365"/>
            <a:ext cx="3089379" cy="13080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600"/>
              </a:spcAft>
              <a:defRPr/>
            </a:pPr>
            <a:r>
              <a:rPr lang="ru-RU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Microsoft YaHei UI Light" panose="020B0502040204020203" pitchFamily="34" charset="-122"/>
              </a:rPr>
              <a:t>Никонов А.В.</a:t>
            </a:r>
            <a:endParaRPr lang="ru-RU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ea typeface="Microsoft YaHei UI Light" panose="020B0502040204020203" pitchFamily="34" charset="-122"/>
            </a:endParaRPr>
          </a:p>
          <a:p>
            <a:pPr fontAlgn="auto">
              <a:spcBef>
                <a:spcPts val="0"/>
              </a:spcBef>
              <a:defRPr/>
            </a:pPr>
            <a:r>
              <a:rPr lang="ru-RU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Microsoft YaHei UI Light" panose="020B0502040204020203" pitchFamily="34" charset="-122"/>
              </a:rPr>
              <a:t>Сибирский государственный</a:t>
            </a:r>
            <a:r>
              <a:rPr lang="en-US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Microsoft YaHei UI Light" panose="020B0502040204020203" pitchFamily="34" charset="-122"/>
              </a:rPr>
              <a:t> </a:t>
            </a:r>
            <a:endParaRPr lang="ru-RU" sz="11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ea typeface="Microsoft YaHei UI Light" panose="020B0502040204020203" pitchFamily="34" charset="-122"/>
            </a:endParaRPr>
          </a:p>
          <a:p>
            <a:pPr fontAlgn="auto">
              <a:spcBef>
                <a:spcPts val="0"/>
              </a:spcBef>
              <a:spcAft>
                <a:spcPts val="600"/>
              </a:spcAft>
              <a:defRPr/>
            </a:pPr>
            <a:r>
              <a:rPr lang="ru-RU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Microsoft YaHei UI Light" panose="020B0502040204020203" pitchFamily="34" charset="-122"/>
              </a:rPr>
              <a:t>университет геосистем и технологий</a:t>
            </a:r>
          </a:p>
          <a:p>
            <a:pPr fontAlgn="auto">
              <a:spcBef>
                <a:spcPts val="0"/>
              </a:spcBef>
              <a:defRPr/>
            </a:pPr>
            <a:r>
              <a:rPr lang="ru-RU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Microsoft YaHei UI Light" panose="020B0502040204020203" pitchFamily="34" charset="-122"/>
              </a:rPr>
              <a:t>630108, Новосибирск, ул. Плахотного, 10</a:t>
            </a:r>
          </a:p>
          <a:p>
            <a:pPr fontAlgn="auto">
              <a:spcBef>
                <a:spcPts val="0"/>
              </a:spcBef>
              <a:defRPr/>
            </a:pPr>
            <a:r>
              <a:rPr lang="en-US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Microsoft YaHei UI Light" panose="020B0502040204020203" pitchFamily="34" charset="-122"/>
              </a:rPr>
              <a:t>e-mail: xxxxx@ssga.ru</a:t>
            </a:r>
          </a:p>
          <a:p>
            <a:pPr fontAlgn="auto">
              <a:spcBef>
                <a:spcPts val="0"/>
              </a:spcBef>
              <a:defRPr/>
            </a:pPr>
            <a:r>
              <a:rPr lang="en-US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Microsoft YaHei UI Light" panose="020B0502040204020203" pitchFamily="34" charset="-122"/>
              </a:rPr>
              <a:t>web-site: www.sgugit.ru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9980580" y="1896732"/>
            <a:ext cx="221142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100" dirty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21-22.05.2025, Новосибирск</a:t>
            </a:r>
            <a:endParaRPr lang="en-GB" sz="1100" dirty="0">
              <a:solidFill>
                <a:schemeClr val="bg1">
                  <a:lumMod val="75000"/>
                  <a:lumOff val="25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9" name="Группа 28"/>
          <p:cNvGrpSpPr/>
          <p:nvPr/>
        </p:nvGrpSpPr>
        <p:grpSpPr>
          <a:xfrm>
            <a:off x="6428" y="4932000"/>
            <a:ext cx="9011112" cy="1404000"/>
            <a:chOff x="-3300" y="4932000"/>
            <a:chExt cx="9011112" cy="1404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31" name="Picture 4" descr="ГБУ «Фонд пространственных данных Республики Татарстан»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25000"/>
                      </a14:imgEffect>
                      <a14:imgEffect>
                        <a14:saturation sat="2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9947" b="26936"/>
            <a:stretch/>
          </p:blipFill>
          <p:spPr bwMode="auto">
            <a:xfrm flipH="1">
              <a:off x="-3300" y="4932000"/>
              <a:ext cx="2404750" cy="1404000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6" descr="Для чего нужны пространственные данные? - ГБУ ПО «БТИ и ГКО»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harpenSoften amount="25000"/>
                      </a14:imgEffect>
                      <a14:imgEffect>
                        <a14:saturation sat="2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256" t="7546" r="2260" b="10763"/>
            <a:stretch/>
          </p:blipFill>
          <p:spPr bwMode="auto">
            <a:xfrm flipH="1">
              <a:off x="4962601" y="4932000"/>
              <a:ext cx="2406269" cy="1404000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3" name="Picture 8" descr="Пространственные данные. DATUM Group"/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harpenSoften amount="25000"/>
                      </a14:imgEffect>
                      <a14:imgEffect>
                        <a14:saturation sat="2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187" r="13432"/>
            <a:stretch/>
          </p:blipFill>
          <p:spPr bwMode="auto">
            <a:xfrm flipH="1">
              <a:off x="6984458" y="4932000"/>
              <a:ext cx="2023354" cy="1404000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5" name="Picture 2" descr="Открытая лекция на тему «Пространственные данные»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sharpenSoften amount="25000"/>
                      </a14:imgEffect>
                      <a14:imgEffect>
                        <a14:saturation sat="300000"/>
                      </a14:imgEffect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8594" y="4932000"/>
              <a:ext cx="2674285" cy="1404000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3" name="Рисунок 22" descr="Логотип_новый ум2"/>
          <p:cNvPicPr>
            <a:picLocks noChangeAspect="1"/>
          </p:cNvPicPr>
          <p:nvPr/>
        </p:nvPicPr>
        <p:blipFill>
          <a:blip r:embed="rId12" cstate="print"/>
          <a:srcRect r="6895"/>
          <a:stretch>
            <a:fillRect/>
          </a:stretch>
        </p:blipFill>
        <p:spPr bwMode="auto">
          <a:xfrm>
            <a:off x="4582886" y="2609027"/>
            <a:ext cx="2411300" cy="1864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9507100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ocess 07 16x9">
  <a:themeElements>
    <a:clrScheme name="Composite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Calibri">
      <a:maj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rocess07_16x9_TP102888891" id="{C2C4E288-C826-4F4A-B12A-90AB4EEB5DFA}" vid="{330C257D-3C7B-4178-BB33-C5382355AC13}"/>
    </a:ext>
  </a:extLst>
</a:theme>
</file>

<file path=ppt/theme/theme2.xml><?xml version="1.0" encoding="utf-8"?>
<a:theme xmlns:a="http://schemas.openxmlformats.org/drawingml/2006/main" name="Берлин">
  <a:themeElements>
    <a:clrScheme name="Другая 1">
      <a:dk1>
        <a:srgbClr val="000000"/>
      </a:dk1>
      <a:lt1>
        <a:sysClr val="window" lastClr="FFFFFF"/>
      </a:lt1>
      <a:dk2>
        <a:srgbClr val="0070C0"/>
      </a:dk2>
      <a:lt2>
        <a:srgbClr val="00B0F0"/>
      </a:lt2>
      <a:accent1>
        <a:srgbClr val="DEEDF2"/>
      </a:accent1>
      <a:accent2>
        <a:srgbClr val="BDDBE5"/>
      </a:accent2>
      <a:accent3>
        <a:srgbClr val="9CC9D9"/>
      </a:accent3>
      <a:accent4>
        <a:srgbClr val="5AA6C0"/>
      </a:accent4>
      <a:accent5>
        <a:srgbClr val="3A8099"/>
      </a:accent5>
      <a:accent6>
        <a:srgbClr val="265566"/>
      </a:accent6>
      <a:hlink>
        <a:srgbClr val="00B0F0"/>
      </a:hlink>
      <a:folHlink>
        <a:srgbClr val="7B08B2"/>
      </a:folHlink>
    </a:clrScheme>
    <a:fontScheme name="Берлин">
      <a:maj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Berlin" id="{7B5DBA9E-B069-418E-9360-A61BDD0615A4}" vid="{C0CBE056-4EF4-4D92-969E-947779DA7AAA}"/>
    </a:ext>
  </a:extLst>
</a:theme>
</file>

<file path=ppt/theme/theme3.xml><?xml version="1.0" encoding="utf-8"?>
<a:theme xmlns:a="http://schemas.openxmlformats.org/drawingml/2006/main" name="Office Theme">
  <a:themeElements>
    <a:clrScheme name="Composite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Calibri">
      <a:maj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Composite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Calibri">
      <a:maj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DD73F44B-0B30-4936-994E-4B79789ABC6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Слайд SmartArt нисходящий блочный список (разные цвета на сером фоне), широкоэкранный</Template>
  <TotalTime>0</TotalTime>
  <Words>738</Words>
  <Application>Microsoft Office PowerPoint</Application>
  <PresentationFormat>Произвольный</PresentationFormat>
  <Paragraphs>103</Paragraphs>
  <Slides>13</Slides>
  <Notes>13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15" baseType="lpstr">
      <vt:lpstr>Process 07 16x9</vt:lpstr>
      <vt:lpstr>Берлин</vt:lpstr>
      <vt:lpstr>Создание внутрицеховой геодезической сети с применением отвесов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 СГУГиТ</dc:title>
  <dc:creator/>
  <cp:lastModifiedBy/>
  <cp:revision>2</cp:revision>
  <dcterms:created xsi:type="dcterms:W3CDTF">2013-08-30T04:20:34Z</dcterms:created>
  <dcterms:modified xsi:type="dcterms:W3CDTF">2025-05-22T05:18:16Z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TC028888929991</vt:lpwstr>
  </property>
</Properties>
</file>